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37" r:id="rId1"/>
  </p:sldMasterIdLst>
  <p:notesMasterIdLst>
    <p:notesMasterId r:id="rId29"/>
  </p:notesMasterIdLst>
  <p:handoutMasterIdLst>
    <p:handoutMasterId r:id="rId30"/>
  </p:handoutMasterIdLst>
  <p:sldIdLst>
    <p:sldId id="1095" r:id="rId2"/>
    <p:sldId id="1147" r:id="rId3"/>
    <p:sldId id="1272" r:id="rId4"/>
    <p:sldId id="1273" r:id="rId5"/>
    <p:sldId id="1274" r:id="rId6"/>
    <p:sldId id="1276" r:id="rId7"/>
    <p:sldId id="1275" r:id="rId8"/>
    <p:sldId id="1271" r:id="rId9"/>
    <p:sldId id="1281" r:id="rId10"/>
    <p:sldId id="1282" r:id="rId11"/>
    <p:sldId id="1278" r:id="rId12"/>
    <p:sldId id="1277" r:id="rId13"/>
    <p:sldId id="1279" r:id="rId14"/>
    <p:sldId id="1202" r:id="rId15"/>
    <p:sldId id="1203" r:id="rId16"/>
    <p:sldId id="1284" r:id="rId17"/>
    <p:sldId id="1285" r:id="rId18"/>
    <p:sldId id="1286" r:id="rId19"/>
    <p:sldId id="1287" r:id="rId20"/>
    <p:sldId id="1288" r:id="rId21"/>
    <p:sldId id="1289" r:id="rId22"/>
    <p:sldId id="1290" r:id="rId23"/>
    <p:sldId id="1196" r:id="rId24"/>
    <p:sldId id="1292" r:id="rId25"/>
    <p:sldId id="1293" r:id="rId26"/>
    <p:sldId id="1291" r:id="rId27"/>
    <p:sldId id="1207" r:id="rId28"/>
  </p:sldIdLst>
  <p:sldSz cx="9144000" cy="6858000" type="screen4x3"/>
  <p:notesSz cx="9866313" cy="6735763"/>
  <p:kinsoku lang="ja-JP" invalStChars="!%),.:;?]}｡｣､･ﾞﾟ、。，．・：；？！゛゜ヽヾゝゞ々’”）〕］｝〉》」』】°′″℃￠％‰" invalEndChars="$([\{｢‘“（〔［｛〈《「『【￥＄￡"/>
  <p:defaultTextStyle>
    <a:defPPr>
      <a:defRPr lang="ja-JP"/>
    </a:defPPr>
    <a:lvl1pPr algn="ctr" rtl="0" fontAlgn="base">
      <a:spcBef>
        <a:spcPct val="0"/>
      </a:spcBef>
      <a:spcAft>
        <a:spcPct val="0"/>
      </a:spcAft>
      <a:defRPr kumimoji="1" kern="1200">
        <a:solidFill>
          <a:schemeClr val="tx1"/>
        </a:solidFill>
        <a:latin typeface="Tahoma" pitchFamily="34" charset="0"/>
        <a:ea typeface="ＭＳ Ｐゴシック" charset="-128"/>
        <a:cs typeface="+mn-cs"/>
      </a:defRPr>
    </a:lvl1pPr>
    <a:lvl2pPr marL="457200" algn="ctr" rtl="0" fontAlgn="base">
      <a:spcBef>
        <a:spcPct val="0"/>
      </a:spcBef>
      <a:spcAft>
        <a:spcPct val="0"/>
      </a:spcAft>
      <a:defRPr kumimoji="1" kern="1200">
        <a:solidFill>
          <a:schemeClr val="tx1"/>
        </a:solidFill>
        <a:latin typeface="Tahoma" pitchFamily="34" charset="0"/>
        <a:ea typeface="ＭＳ Ｐゴシック" charset="-128"/>
        <a:cs typeface="+mn-cs"/>
      </a:defRPr>
    </a:lvl2pPr>
    <a:lvl3pPr marL="914400" algn="ctr" rtl="0" fontAlgn="base">
      <a:spcBef>
        <a:spcPct val="0"/>
      </a:spcBef>
      <a:spcAft>
        <a:spcPct val="0"/>
      </a:spcAft>
      <a:defRPr kumimoji="1" kern="1200">
        <a:solidFill>
          <a:schemeClr val="tx1"/>
        </a:solidFill>
        <a:latin typeface="Tahoma" pitchFamily="34" charset="0"/>
        <a:ea typeface="ＭＳ Ｐゴシック" charset="-128"/>
        <a:cs typeface="+mn-cs"/>
      </a:defRPr>
    </a:lvl3pPr>
    <a:lvl4pPr marL="1371600" algn="ctr" rtl="0" fontAlgn="base">
      <a:spcBef>
        <a:spcPct val="0"/>
      </a:spcBef>
      <a:spcAft>
        <a:spcPct val="0"/>
      </a:spcAft>
      <a:defRPr kumimoji="1" kern="1200">
        <a:solidFill>
          <a:schemeClr val="tx1"/>
        </a:solidFill>
        <a:latin typeface="Tahoma" pitchFamily="34" charset="0"/>
        <a:ea typeface="ＭＳ Ｐゴシック" charset="-128"/>
        <a:cs typeface="+mn-cs"/>
      </a:defRPr>
    </a:lvl4pPr>
    <a:lvl5pPr marL="1828800" algn="ctr" rtl="0" fontAlgn="base">
      <a:spcBef>
        <a:spcPct val="0"/>
      </a:spcBef>
      <a:spcAft>
        <a:spcPct val="0"/>
      </a:spcAft>
      <a:defRPr kumimoji="1" kern="1200">
        <a:solidFill>
          <a:schemeClr val="tx1"/>
        </a:solidFill>
        <a:latin typeface="Tahoma" pitchFamily="34" charset="0"/>
        <a:ea typeface="ＭＳ Ｐゴシック" charset="-128"/>
        <a:cs typeface="+mn-cs"/>
      </a:defRPr>
    </a:lvl5pPr>
    <a:lvl6pPr marL="2286000" algn="l" defTabSz="914400" rtl="0" eaLnBrk="1" latinLnBrk="0" hangingPunct="1">
      <a:defRPr kumimoji="1" kern="1200">
        <a:solidFill>
          <a:schemeClr val="tx1"/>
        </a:solidFill>
        <a:latin typeface="Tahoma" pitchFamily="34" charset="0"/>
        <a:ea typeface="ＭＳ Ｐゴシック" charset="-128"/>
        <a:cs typeface="+mn-cs"/>
      </a:defRPr>
    </a:lvl6pPr>
    <a:lvl7pPr marL="2743200" algn="l" defTabSz="914400" rtl="0" eaLnBrk="1" latinLnBrk="0" hangingPunct="1">
      <a:defRPr kumimoji="1" kern="1200">
        <a:solidFill>
          <a:schemeClr val="tx1"/>
        </a:solidFill>
        <a:latin typeface="Tahoma" pitchFamily="34" charset="0"/>
        <a:ea typeface="ＭＳ Ｐゴシック" charset="-128"/>
        <a:cs typeface="+mn-cs"/>
      </a:defRPr>
    </a:lvl7pPr>
    <a:lvl8pPr marL="3200400" algn="l" defTabSz="914400" rtl="0" eaLnBrk="1" latinLnBrk="0" hangingPunct="1">
      <a:defRPr kumimoji="1" kern="1200">
        <a:solidFill>
          <a:schemeClr val="tx1"/>
        </a:solidFill>
        <a:latin typeface="Tahoma" pitchFamily="34" charset="0"/>
        <a:ea typeface="ＭＳ Ｐゴシック" charset="-128"/>
        <a:cs typeface="+mn-cs"/>
      </a:defRPr>
    </a:lvl8pPr>
    <a:lvl9pPr marL="3657600" algn="l" defTabSz="914400" rtl="0" eaLnBrk="1" latinLnBrk="0" hangingPunct="1">
      <a:defRPr kumimoji="1" kern="1200">
        <a:solidFill>
          <a:schemeClr val="tx1"/>
        </a:solidFill>
        <a:latin typeface="Tahom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416BC"/>
    <a:srgbClr val="33CC33"/>
    <a:srgbClr val="FF0000"/>
    <a:srgbClr val="FF66FF"/>
    <a:srgbClr val="FFFF00"/>
    <a:srgbClr val="66FFFF"/>
    <a:srgbClr val="FF00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9460" autoAdjust="0"/>
  </p:normalViewPr>
  <p:slideViewPr>
    <p:cSldViewPr snapToGrid="0">
      <p:cViewPr>
        <p:scale>
          <a:sx n="66" d="100"/>
          <a:sy n="66" d="100"/>
        </p:scale>
        <p:origin x="-588" y="-72"/>
      </p:cViewPr>
      <p:guideLst>
        <p:guide orient="horz" pos="2818"/>
        <p:guide pos="29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54"/>
    </p:cViewPr>
  </p:sorterViewPr>
  <p:notesViewPr>
    <p:cSldViewPr snapToGrid="0">
      <p:cViewPr>
        <p:scale>
          <a:sx n="70" d="100"/>
          <a:sy n="70" d="100"/>
        </p:scale>
        <p:origin x="-1542" y="-72"/>
      </p:cViewPr>
      <p:guideLst>
        <p:guide orient="horz" pos="2121"/>
        <p:guide pos="310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a:t>
            </a:r>
          </a:p>
        </p:txBody>
      </p:sp>
      <p:sp>
        <p:nvSpPr>
          <p:cNvPr id="4099" name="Rectangle 3"/>
          <p:cNvSpPr>
            <a:spLocks noGrp="1" noChangeArrowheads="1"/>
          </p:cNvSpPr>
          <p:nvPr>
            <p:ph type="dt" sz="quarter" idx="1"/>
          </p:nvPr>
        </p:nvSpPr>
        <p:spPr bwMode="auto">
          <a:xfrm>
            <a:off x="5590060"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endParaRPr lang="ja-JP" altLang="en-US"/>
          </a:p>
        </p:txBody>
      </p:sp>
      <p:sp>
        <p:nvSpPr>
          <p:cNvPr id="4100" name="Rectangle 4"/>
          <p:cNvSpPr>
            <a:spLocks noGrp="1" noChangeArrowheads="1"/>
          </p:cNvSpPr>
          <p:nvPr>
            <p:ph type="ftr" sz="quarter" idx="2"/>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4101" name="Rectangle 5"/>
          <p:cNvSpPr>
            <a:spLocks noGrp="1" noChangeArrowheads="1"/>
          </p:cNvSpPr>
          <p:nvPr>
            <p:ph type="sldNum" sz="quarter" idx="3"/>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419D0334-7B03-4780-B996-B35FF2BF58FD}" type="slidenum">
              <a:rPr lang="en-US" altLang="ja-JP"/>
              <a:pPr>
                <a:defRPr/>
              </a:pPr>
              <a:t>‹#›</a:t>
            </a:fld>
            <a:endParaRPr lang="en-US" altLang="ja-JP"/>
          </a:p>
        </p:txBody>
      </p:sp>
    </p:spTree>
    <p:extLst>
      <p:ext uri="{BB962C8B-B14F-4D97-AF65-F5344CB8AC3E}">
        <p14:creationId xmlns:p14="http://schemas.microsoft.com/office/powerpoint/2010/main" val="2215304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消防団現地教育資料</a:t>
            </a:r>
          </a:p>
        </p:txBody>
      </p:sp>
      <p:sp>
        <p:nvSpPr>
          <p:cNvPr id="2051" name="Rectangle 3"/>
          <p:cNvSpPr>
            <a:spLocks noGrp="1" noChangeArrowheads="1"/>
          </p:cNvSpPr>
          <p:nvPr>
            <p:ph type="dt" idx="1"/>
          </p:nvPr>
        </p:nvSpPr>
        <p:spPr bwMode="auto">
          <a:xfrm>
            <a:off x="5271491" y="1"/>
            <a:ext cx="4594822"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r>
              <a:rPr lang="ja-JP" altLang="en-US"/>
              <a:t>０８．０９．１２七飯町（大沼国際コンベンションセンター）</a:t>
            </a:r>
          </a:p>
        </p:txBody>
      </p:sp>
      <p:sp>
        <p:nvSpPr>
          <p:cNvPr id="33796" name="Rectangle 4"/>
          <p:cNvSpPr>
            <a:spLocks noGrp="1" noRot="1" noChangeAspect="1" noChangeArrowheads="1" noTextEdit="1"/>
          </p:cNvSpPr>
          <p:nvPr>
            <p:ph type="sldImg" idx="2"/>
          </p:nvPr>
        </p:nvSpPr>
        <p:spPr bwMode="auto">
          <a:xfrm>
            <a:off x="3255963" y="509588"/>
            <a:ext cx="3355975" cy="25161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13805" y="3199407"/>
            <a:ext cx="7236380" cy="3030389"/>
          </a:xfrm>
          <a:prstGeom prst="rect">
            <a:avLst/>
          </a:prstGeom>
          <a:noFill/>
          <a:ln w="9525">
            <a:noFill/>
            <a:miter lim="800000"/>
            <a:headEnd/>
            <a:tailEnd/>
          </a:ln>
          <a:effectLst/>
        </p:spPr>
        <p:txBody>
          <a:bodyPr vert="horz" wrap="square" lIns="92664" tIns="46333" rIns="92664" bIns="46333" numCol="1" anchor="t" anchorCtr="0" compatLnSpc="1">
            <a:prstTxWarp prst="textNoShape">
              <a:avLst/>
            </a:prstTxWarp>
          </a:bodyPr>
          <a:lstStyle/>
          <a:p>
            <a:pPr lvl="0"/>
            <a:r>
              <a:rPr lang="ja-JP" altLang="en-US" noProof="0" smtClean="0"/>
              <a:t>マスターテキストの書式設定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54" name="Rectangle 6"/>
          <p:cNvSpPr>
            <a:spLocks noGrp="1" noChangeArrowheads="1"/>
          </p:cNvSpPr>
          <p:nvPr>
            <p:ph type="ftr" sz="quarter" idx="4"/>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2055" name="Rectangle 7"/>
          <p:cNvSpPr>
            <a:spLocks noGrp="1" noChangeArrowheads="1"/>
          </p:cNvSpPr>
          <p:nvPr>
            <p:ph type="sldNum" sz="quarter" idx="5"/>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0668AC1A-CB9F-4117-8A26-23CFBB642600}" type="slidenum">
              <a:rPr lang="en-US" altLang="ja-JP"/>
              <a:pPr>
                <a:defRPr/>
              </a:pPr>
              <a:t>‹#›</a:t>
            </a:fld>
            <a:endParaRPr lang="en-US" altLang="ja-JP"/>
          </a:p>
        </p:txBody>
      </p:sp>
    </p:spTree>
    <p:extLst>
      <p:ext uri="{BB962C8B-B14F-4D97-AF65-F5344CB8AC3E}">
        <p14:creationId xmlns:p14="http://schemas.microsoft.com/office/powerpoint/2010/main" val="167102418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北海道消防学校　消防団現地教育資料</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０８．０９．１２七飯町（大沼国際コンベンションセンター）</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主任講師　籔本秀彦</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78FE0C1B-D1C9-4AAF-BC6A-DBF1A37F4526}" type="slidenum">
              <a:rPr lang="en-US" altLang="ja-JP" smtClean="0">
                <a:solidFill>
                  <a:srgbClr val="000000"/>
                </a:solidFill>
                <a:latin typeface="Times New Roman" pitchFamily="18" charset="0"/>
              </a:rPr>
              <a:pPr/>
              <a:t>1</a:t>
            </a:fld>
            <a:endParaRPr lang="en-US" altLang="ja-JP" smtClean="0">
              <a:solidFill>
                <a:srgbClr val="000000"/>
              </a:solidFill>
              <a:latin typeface="Times New Roman" pitchFamily="18" charset="0"/>
            </a:endParaRPr>
          </a:p>
        </p:txBody>
      </p:sp>
      <p:sp>
        <p:nvSpPr>
          <p:cNvPr id="34822" name="Rectangle 2"/>
          <p:cNvSpPr>
            <a:spLocks noGrp="1" noRot="1" noChangeAspect="1" noChangeArrowheads="1" noTextEdit="1"/>
          </p:cNvSpPr>
          <p:nvPr>
            <p:ph type="sldImg"/>
          </p:nvPr>
        </p:nvSpPr>
        <p:spPr>
          <a:xfrm>
            <a:off x="3254375" y="509588"/>
            <a:ext cx="3355975" cy="2516187"/>
          </a:xfrm>
          <a:ln cap="flat"/>
        </p:spPr>
      </p:sp>
      <p:sp>
        <p:nvSpPr>
          <p:cNvPr id="348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ja-JP" altLang="en-US" dirty="0" smtClean="0">
                <a:ea typeface="ＭＳ 明朝" pitchFamily="17"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10</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11</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12</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13</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18</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18</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19</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19</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20</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20</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21</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21</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smtClean="0">
                <a:ea typeface="ＭＳ Ｐ明朝" charset="-128"/>
              </a:rPr>
              <a:t>	 </a:t>
            </a:r>
            <a:endParaRPr lang="ja-JP" altLang="en-US" smtClean="0">
              <a:ea typeface="ＭＳ Ｐ明朝" charset="-128"/>
            </a:endParaRPr>
          </a:p>
        </p:txBody>
      </p:sp>
      <p:sp>
        <p:nvSpPr>
          <p:cNvPr id="35844" name="ヘッダー プレースホルダー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北海道消防学校　消防団現地教育資料</a:t>
            </a:r>
          </a:p>
        </p:txBody>
      </p:sp>
      <p:sp>
        <p:nvSpPr>
          <p:cNvPr id="35845" name="日付プレースホルダー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０８．０９．１２七飯町（大沼国際コンベンションセンター）</a:t>
            </a:r>
          </a:p>
        </p:txBody>
      </p:sp>
      <p:sp>
        <p:nvSpPr>
          <p:cNvPr id="35846" name="フッター プレースホルダー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主任講師　籔本秀彦</a:t>
            </a:r>
          </a:p>
        </p:txBody>
      </p:sp>
      <p:sp>
        <p:nvSpPr>
          <p:cNvPr id="35847" name="スライド番号プレースホルダー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E8BB92CF-85D7-4D9D-9C72-9FF93A4706ED}" type="slidenum">
              <a:rPr lang="en-US" altLang="ja-JP" smtClean="0">
                <a:latin typeface="Times New Roman" pitchFamily="18" charset="0"/>
              </a:rPr>
              <a:pPr/>
              <a:t>2</a:t>
            </a:fld>
            <a:endParaRPr lang="en-US" altLang="ja-JP"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22</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22</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3</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4</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5</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6</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7</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8</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9</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449CF7A-E686-445B-8941-C9957880CCC3}" type="slidenum">
              <a:rPr lang="en-US" altLang="ja-JP" smtClean="0"/>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142837EE-9586-4C26-99B7-511685E51850}" type="slidenum">
              <a:rPr lang="en-US" altLang="ja-JP" smtClean="0"/>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pPr>
              <a:defRPr/>
            </a:pPr>
            <a:endParaRPr lang="en-US" altLang="ja-JP"/>
          </a:p>
        </p:txBody>
      </p:sp>
      <p:sp>
        <p:nvSpPr>
          <p:cNvPr id="8" name="Slide Number Placeholder 7"/>
          <p:cNvSpPr>
            <a:spLocks noGrp="1"/>
          </p:cNvSpPr>
          <p:nvPr>
            <p:ph type="sldNum" sz="quarter" idx="11"/>
          </p:nvPr>
        </p:nvSpPr>
        <p:spPr/>
        <p:txBody>
          <a:bodyPr/>
          <a:lstStyle/>
          <a:p>
            <a:pPr>
              <a:defRPr/>
            </a:pPr>
            <a:fld id="{39EE6ACE-621D-4809-AF11-82E979B8437F}" type="slidenum">
              <a:rPr lang="en-US" altLang="ja-JP" smtClean="0"/>
              <a:pPr>
                <a:defRPr/>
              </a:pPr>
              <a:t>‹#›</a:t>
            </a:fld>
            <a:endParaRPr lang="en-US" altLang="ja-JP"/>
          </a:p>
        </p:txBody>
      </p:sp>
      <p:sp>
        <p:nvSpPr>
          <p:cNvPr id="9" name="Footer Placeholder 8"/>
          <p:cNvSpPr>
            <a:spLocks noGrp="1"/>
          </p:cNvSpPr>
          <p:nvPr>
            <p:ph type="ftr" sz="quarter" idx="12"/>
          </p:nvPr>
        </p:nvSpPr>
        <p:spPr/>
        <p:txBody>
          <a:bodyPr/>
          <a:lstStyle/>
          <a:p>
            <a:pPr>
              <a:defRPr/>
            </a:pPr>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A7261E81-1997-47E9-B7EE-AB93574C55A5}" type="slidenum">
              <a:rPr lang="en-US" altLang="ja-JP" smtClean="0"/>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a:defRPr/>
            </a:pPr>
            <a:endParaRPr lang="en-US" altLang="ja-JP"/>
          </a:p>
        </p:txBody>
      </p:sp>
      <p:sp>
        <p:nvSpPr>
          <p:cNvPr id="8" name="Footer Placeholder 7"/>
          <p:cNvSpPr>
            <a:spLocks noGrp="1"/>
          </p:cNvSpPr>
          <p:nvPr>
            <p:ph type="ftr" sz="quarter" idx="11"/>
          </p:nvPr>
        </p:nvSpPr>
        <p:spPr/>
        <p:txBody>
          <a:bodyPr/>
          <a:lstStyle/>
          <a:p>
            <a:pPr>
              <a:defRPr/>
            </a:pPr>
            <a:endParaRPr lang="en-US" altLang="ja-JP"/>
          </a:p>
        </p:txBody>
      </p:sp>
      <p:sp>
        <p:nvSpPr>
          <p:cNvPr id="9" name="Slide Number Placeholder 8"/>
          <p:cNvSpPr>
            <a:spLocks noGrp="1"/>
          </p:cNvSpPr>
          <p:nvPr>
            <p:ph type="sldNum" sz="quarter" idx="12"/>
          </p:nvPr>
        </p:nvSpPr>
        <p:spPr/>
        <p:txBody>
          <a:bodyPr/>
          <a:lstStyle/>
          <a:p>
            <a:pPr>
              <a:defRPr/>
            </a:pPr>
            <a:fld id="{15E3A2C5-36A8-49E3-87D3-0BBD818241B0}" type="slidenum">
              <a:rPr lang="en-US" altLang="ja-JP" smtClean="0"/>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pPr>
              <a:defRPr/>
            </a:pPr>
            <a:endParaRPr lang="en-US" altLang="ja-JP"/>
          </a:p>
        </p:txBody>
      </p:sp>
      <p:sp>
        <p:nvSpPr>
          <p:cNvPr id="4" name="Footer Placeholder 3"/>
          <p:cNvSpPr>
            <a:spLocks noGrp="1"/>
          </p:cNvSpPr>
          <p:nvPr>
            <p:ph type="ftr" sz="quarter" idx="11"/>
          </p:nvPr>
        </p:nvSpPr>
        <p:spPr/>
        <p:txBody>
          <a:bodyPr/>
          <a:lstStyle/>
          <a:p>
            <a:pPr>
              <a:defRPr/>
            </a:pPr>
            <a:endParaRPr lang="en-US" altLang="ja-JP"/>
          </a:p>
        </p:txBody>
      </p:sp>
      <p:sp>
        <p:nvSpPr>
          <p:cNvPr id="5" name="Slide Number Placeholder 4"/>
          <p:cNvSpPr>
            <a:spLocks noGrp="1"/>
          </p:cNvSpPr>
          <p:nvPr>
            <p:ph type="sldNum" sz="quarter" idx="12"/>
          </p:nvPr>
        </p:nvSpPr>
        <p:spPr/>
        <p:txBody>
          <a:bodyPr/>
          <a:lstStyle/>
          <a:p>
            <a:pPr>
              <a:defRPr/>
            </a:pPr>
            <a:fld id="{7E03BDF9-FAE5-45D4-BAB1-228ED0A90552}" type="slidenum">
              <a:rPr lang="en-US" altLang="ja-JP" smtClean="0"/>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ja-JP"/>
          </a:p>
        </p:txBody>
      </p:sp>
      <p:sp>
        <p:nvSpPr>
          <p:cNvPr id="3" name="Footer Placeholder 2"/>
          <p:cNvSpPr>
            <a:spLocks noGrp="1"/>
          </p:cNvSpPr>
          <p:nvPr>
            <p:ph type="ftr" sz="quarter" idx="11"/>
          </p:nvPr>
        </p:nvSpPr>
        <p:spPr/>
        <p:txBody>
          <a:bodyPr/>
          <a:lstStyle/>
          <a:p>
            <a:pPr>
              <a:defRPr/>
            </a:pPr>
            <a:endParaRPr lang="en-US" altLang="ja-JP"/>
          </a:p>
        </p:txBody>
      </p:sp>
      <p:sp>
        <p:nvSpPr>
          <p:cNvPr id="4" name="Slide Number Placeholder 3"/>
          <p:cNvSpPr>
            <a:spLocks noGrp="1"/>
          </p:cNvSpPr>
          <p:nvPr>
            <p:ph type="sldNum" sz="quarter" idx="12"/>
          </p:nvPr>
        </p:nvSpPr>
        <p:spPr/>
        <p:txBody>
          <a:bodyPr/>
          <a:lstStyle/>
          <a:p>
            <a:pPr>
              <a:defRPr/>
            </a:pPr>
            <a:fld id="{E8982678-E1EC-42EB-8EB6-0153DF87017F}" type="slidenum">
              <a:rPr lang="en-US" altLang="ja-JP" smtClean="0"/>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2919747D-FD05-4A73-9B2C-FCD236208567}" type="slidenum">
              <a:rPr lang="en-US" altLang="ja-JP" smtClean="0"/>
              <a:pPr>
                <a:defRPr/>
              </a:pPr>
              <a:t>‹#›</a:t>
            </a:fld>
            <a:endParaRPr lang="en-US" altLang="ja-JP"/>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ja-JP" altLang="en-US" smtClean="0"/>
              <a:t>マスター タイトルの書式設定</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algn="l">
              <a:defRPr/>
            </a:pPr>
            <a:endParaRPr lang="en-US" altLang="ja-JP">
              <a:solidFill>
                <a:srgbClr val="000000"/>
              </a:solidFill>
              <a:latin typeface="Arial" charset="0"/>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defRPr/>
            </a:pPr>
            <a:endParaRPr lang="en-US" altLang="ja-JP">
              <a:solidFill>
                <a:srgbClr val="000000"/>
              </a:solidFill>
              <a:latin typeface="Arial" charset="0"/>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a:defRPr/>
            </a:pPr>
            <a:fld id="{1B03B9EA-E183-4C85-B3B6-66AA442B022D}" type="slidenum">
              <a:rPr lang="en-US" altLang="ja-JP" smtClean="0">
                <a:solidFill>
                  <a:srgbClr val="000000"/>
                </a:solidFill>
                <a:latin typeface="Arial" charset="0"/>
              </a:rPr>
              <a:pPr>
                <a:defRPr/>
              </a:pPr>
              <a:t>‹#›</a:t>
            </a:fld>
            <a:endParaRPr lang="en-US" altLang="ja-JP">
              <a:solidFill>
                <a:srgbClr val="000000"/>
              </a:solidFill>
              <a:latin typeface="Arial" charset="0"/>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738" r:id="rId1"/>
    <p:sldLayoutId id="2147484739" r:id="rId2"/>
    <p:sldLayoutId id="2147484740" r:id="rId3"/>
    <p:sldLayoutId id="2147484741" r:id="rId4"/>
    <p:sldLayoutId id="2147484742" r:id="rId5"/>
    <p:sldLayoutId id="2147484743" r:id="rId6"/>
    <p:sldLayoutId id="2147484744" r:id="rId7"/>
    <p:sldLayoutId id="2147484745" r:id="rId8"/>
    <p:sldLayoutId id="2147484746" r:id="rId9"/>
    <p:sldLayoutId id="2147484747" r:id="rId10"/>
    <p:sldLayoutId id="2147484748" r:id="rId11"/>
  </p:sldLayoutIdLst>
  <p:txStyles>
    <p:title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kumimoji="1"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kumimoji="1"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1"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avemlak.jp/"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avemlak.jp/" TargetMode="External"/><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1.png"/><Relationship Id="rId5" Type="http://schemas.microsoft.com/office/2007/relationships/hdphoto" Target="../media/hdphoto1.wdp"/><Relationship Id="rId10" Type="http://schemas.openxmlformats.org/officeDocument/2006/relationships/image" Target="../media/image13.png"/><Relationship Id="rId4" Type="http://schemas.openxmlformats.org/officeDocument/2006/relationships/image" Target="../media/image10.png"/><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hyperlink" Target="http://savemlak.jp/" TargetMode="Externa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avemlak.j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hyperlink" Target="http://savemlak.j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avemlak.j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youtube.com/watch?v=Nx7_7X-zBi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flickr.com/photos/univtsukuba_lib/5615895974/in/photostre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89607" y="2350635"/>
            <a:ext cx="8651193" cy="3208338"/>
          </a:xfrm>
        </p:spPr>
        <p:txBody>
          <a:bodyPr lIns="92075" tIns="46038" rIns="92075" bIns="46038">
            <a:normAutofit fontScale="90000"/>
          </a:bodyPr>
          <a:lstStyle/>
          <a:p>
            <a:pPr algn="ctr" eaLnBrk="1" hangingPunct="1">
              <a:defRPr/>
            </a:pPr>
            <a:r>
              <a:rPr lang="ja-JP" altLang="en-US" sz="5300" b="0" dirty="0" smtClean="0">
                <a:solidFill>
                  <a:schemeClr val="tx1"/>
                </a:solidFill>
              </a:rPr>
              <a:t>大震災発生時を想定した</a:t>
            </a:r>
            <a:r>
              <a:rPr lang="en-US" altLang="ja-JP" sz="5300" b="0" dirty="0" smtClean="0">
                <a:solidFill>
                  <a:schemeClr val="tx1"/>
                </a:solidFill>
              </a:rPr>
              <a:t/>
            </a:r>
            <a:br>
              <a:rPr lang="en-US" altLang="ja-JP" sz="5300" b="0" dirty="0" smtClean="0">
                <a:solidFill>
                  <a:schemeClr val="tx1"/>
                </a:solidFill>
              </a:rPr>
            </a:br>
            <a:r>
              <a:rPr lang="ja-JP" altLang="en-US" sz="5300" b="0" dirty="0" smtClean="0">
                <a:solidFill>
                  <a:schemeClr val="tx1"/>
                </a:solidFill>
              </a:rPr>
              <a:t>図書館シミュレーションプログラム</a:t>
            </a:r>
            <a:r>
              <a:rPr lang="en-US" altLang="ja-JP" sz="5300" b="0" dirty="0" smtClean="0">
                <a:solidFill>
                  <a:schemeClr val="tx1"/>
                </a:solidFill>
              </a:rPr>
              <a:t/>
            </a:r>
            <a:br>
              <a:rPr lang="en-US" altLang="ja-JP" sz="5300" b="0" dirty="0" smtClean="0">
                <a:solidFill>
                  <a:schemeClr val="tx1"/>
                </a:solidFill>
              </a:rPr>
            </a:br>
            <a:r>
              <a:rPr lang="ja-JP" altLang="en-US" sz="5300" dirty="0" smtClean="0"/>
              <a:t>（　　　　　　　　　　　版）</a:t>
            </a:r>
            <a:r>
              <a:rPr lang="en-US" altLang="ja-JP" sz="5300" b="0" dirty="0" smtClean="0">
                <a:solidFill>
                  <a:schemeClr val="tx1"/>
                </a:solidFill>
              </a:rPr>
              <a:t/>
            </a:r>
            <a:br>
              <a:rPr lang="en-US" altLang="ja-JP" sz="5300" b="0" dirty="0" smtClean="0">
                <a:solidFill>
                  <a:schemeClr val="tx1"/>
                </a:solidFill>
              </a:rPr>
            </a:br>
            <a:r>
              <a:rPr lang="en-US" altLang="ja-JP" sz="5300" b="0" dirty="0" smtClean="0">
                <a:solidFill>
                  <a:schemeClr val="tx1"/>
                </a:solidFill>
              </a:rPr>
              <a:t/>
            </a:r>
            <a:br>
              <a:rPr lang="en-US" altLang="ja-JP" sz="5300" b="0" dirty="0" smtClean="0">
                <a:solidFill>
                  <a:schemeClr val="tx1"/>
                </a:solidFill>
              </a:rPr>
            </a:br>
            <a:r>
              <a:rPr lang="en-US" altLang="ja-JP" sz="3600" b="0" dirty="0" smtClean="0">
                <a:solidFill>
                  <a:schemeClr val="tx1"/>
                </a:solidFill>
              </a:rPr>
              <a:t>2014</a:t>
            </a:r>
            <a:r>
              <a:rPr lang="ja-JP" altLang="en-US" sz="3600" b="0" dirty="0" smtClean="0">
                <a:solidFill>
                  <a:schemeClr val="tx1"/>
                </a:solidFill>
              </a:rPr>
              <a:t>年</a:t>
            </a:r>
            <a:r>
              <a:rPr lang="en-US" altLang="ja-JP" sz="3600" dirty="0"/>
              <a:t>9</a:t>
            </a:r>
            <a:r>
              <a:rPr lang="ja-JP" altLang="en-US" sz="3600" b="0" dirty="0" smtClean="0">
                <a:solidFill>
                  <a:schemeClr val="tx1"/>
                </a:solidFill>
              </a:rPr>
              <a:t>月</a:t>
            </a:r>
            <a:r>
              <a:rPr lang="en-US" altLang="ja-JP" sz="3600" b="0" dirty="0" smtClean="0">
                <a:solidFill>
                  <a:schemeClr val="tx1"/>
                </a:solidFill>
              </a:rPr>
              <a:t>14</a:t>
            </a:r>
            <a:r>
              <a:rPr lang="ja-JP" altLang="en-US" sz="3600" b="0" dirty="0" smtClean="0">
                <a:solidFill>
                  <a:schemeClr val="tx1"/>
                </a:solidFill>
              </a:rPr>
              <a:t>日</a:t>
            </a:r>
            <a:r>
              <a:rPr lang="en-US" altLang="ja-JP" sz="3600" dirty="0"/>
              <a:t/>
            </a:r>
            <a:br>
              <a:rPr lang="en-US" altLang="ja-JP" sz="3600" dirty="0"/>
            </a:br>
            <a:endParaRPr lang="en-US" altLang="ja-JP" sz="3600" b="0" dirty="0" smtClean="0">
              <a:solidFill>
                <a:schemeClr val="tx1"/>
              </a:solidFill>
            </a:endParaRPr>
          </a:p>
        </p:txBody>
      </p:sp>
      <p:pic>
        <p:nvPicPr>
          <p:cNvPr id="34818" name="Picture 2" descr="saveMLAK-400x312.png"/>
          <p:cNvPicPr>
            <a:picLocks noChangeAspect="1" noChangeArrowheads="1"/>
          </p:cNvPicPr>
          <p:nvPr/>
        </p:nvPicPr>
        <p:blipFill>
          <a:blip r:embed="rId3" cstate="print"/>
          <a:srcRect/>
          <a:stretch>
            <a:fillRect/>
          </a:stretch>
        </p:blipFill>
        <p:spPr bwMode="auto">
          <a:xfrm>
            <a:off x="78698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5" name="Rectangle 2"/>
          <p:cNvSpPr txBox="1">
            <a:spLocks noChangeArrowheads="1"/>
          </p:cNvSpPr>
          <p:nvPr/>
        </p:nvSpPr>
        <p:spPr>
          <a:xfrm>
            <a:off x="353907" y="427583"/>
            <a:ext cx="3898779" cy="443365"/>
          </a:xfrm>
          <a:prstGeom prst="rect">
            <a:avLst/>
          </a:prstGeom>
        </p:spPr>
        <p:txBody>
          <a:bodyPr vert="horz" lIns="92075" tIns="46038" rIns="92075" bIns="46038" rtlCol="0" anchor="ctr">
            <a:normAutofit fontScale="75000" lnSpcReduction="20000"/>
          </a:bodyPr>
          <a:lstStyle>
            <a:lvl1pPr algn="l" defTabSz="914400" rtl="0" eaLnBrk="1" latinLnBrk="0" hangingPunct="1">
              <a:lnSpc>
                <a:spcPct val="100000"/>
              </a:lnSpc>
              <a:spcBef>
                <a:spcPct val="0"/>
              </a:spcBef>
              <a:buNone/>
              <a:defRPr kumimoji="1" sz="8800" kern="1200" cap="all" spc="-80" baseline="0">
                <a:solidFill>
                  <a:schemeClr val="tx1"/>
                </a:solidFill>
                <a:latin typeface="+mj-lt"/>
                <a:ea typeface="+mj-ea"/>
                <a:cs typeface="+mj-cs"/>
              </a:defRPr>
            </a:lvl1pPr>
          </a:lstStyle>
          <a:p>
            <a:pPr algn="ctr" fontAlgn="auto">
              <a:spcAft>
                <a:spcPts val="0"/>
              </a:spcAft>
              <a:defRPr/>
            </a:pPr>
            <a:endParaRPr lang="en-US" altLang="ja-JP" sz="36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3"/>
              </a:rPr>
              <a:t>筑波大学附属図書館 </a:t>
            </a:r>
            <a:r>
              <a:rPr lang="en-US" altLang="ja-JP" sz="900" dirty="0" smtClean="0">
                <a:hlinkClick r:id="rId3"/>
              </a:rPr>
              <a:t>Some rights reserved</a:t>
            </a:r>
          </a:p>
          <a:p>
            <a:r>
              <a:rPr lang="en-US" altLang="ja-JP" sz="900" dirty="0" smtClean="0">
                <a:hlinkClick r:id="rId3"/>
              </a:rPr>
              <a:t>http://www.flickr.com/photos/univtsukuba_lib/5615895974/in/photostream</a:t>
            </a:r>
            <a:endParaRPr lang="en-US" altLang="ja-JP" sz="900" dirty="0" smtClean="0"/>
          </a:p>
        </p:txBody>
      </p:sp>
      <p:pic>
        <p:nvPicPr>
          <p:cNvPr id="50178" name="Picture 2" descr="http://farm6.staticflickr.com/5106/5615316227_8a774f806b_b.jpg"/>
          <p:cNvPicPr>
            <a:picLocks noChangeAspect="1" noChangeArrowheads="1"/>
          </p:cNvPicPr>
          <p:nvPr/>
        </p:nvPicPr>
        <p:blipFill>
          <a:blip r:embed="rId4" cstate="print"/>
          <a:srcRect/>
          <a:stretch>
            <a:fillRect/>
          </a:stretch>
        </p:blipFill>
        <p:spPr bwMode="auto">
          <a:xfrm>
            <a:off x="943978" y="754283"/>
            <a:ext cx="7281763" cy="5461322"/>
          </a:xfrm>
          <a:prstGeom prst="rect">
            <a:avLst/>
          </a:prstGeom>
          <a:noFill/>
        </p:spPr>
      </p:pic>
      <p:pic>
        <p:nvPicPr>
          <p:cNvPr id="7"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8" name="正方形/長方形 7"/>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■訓練のルール（方法）</a:t>
            </a:r>
            <a:endParaRPr kumimoji="1" lang="ja-JP" altLang="en-US" dirty="0"/>
          </a:p>
        </p:txBody>
      </p:sp>
      <p:sp>
        <p:nvSpPr>
          <p:cNvPr id="5" name="テキスト ボックス 4"/>
          <p:cNvSpPr txBox="1"/>
          <p:nvPr/>
        </p:nvSpPr>
        <p:spPr>
          <a:xfrm>
            <a:off x="488412" y="943427"/>
            <a:ext cx="8137795" cy="4401205"/>
          </a:xfrm>
          <a:prstGeom prst="rect">
            <a:avLst/>
          </a:prstGeom>
          <a:noFill/>
        </p:spPr>
        <p:txBody>
          <a:bodyPr wrap="square" rtlCol="0">
            <a:spAutoFit/>
          </a:bodyPr>
          <a:lstStyle/>
          <a:p>
            <a:pPr algn="l">
              <a:buFont typeface="Wingdings" pitchFamily="2" charset="2"/>
              <a:buChar char="l"/>
            </a:pPr>
            <a:r>
              <a:rPr lang="ja-JP" altLang="en-US" sz="2000" dirty="0" smtClean="0"/>
              <a:t>訓練の想定をナレーターが適宜読み上げていきます。その内容を前提として、その時の対応を各班で検討して頂きます。</a:t>
            </a:r>
            <a:endParaRPr lang="en-US" altLang="ja-JP" sz="2000" dirty="0" smtClean="0"/>
          </a:p>
          <a:p>
            <a:pPr algn="l">
              <a:buFont typeface="Wingdings" pitchFamily="2" charset="2"/>
              <a:buChar char="l"/>
            </a:pPr>
            <a:r>
              <a:rPr lang="ja-JP" altLang="en-US" sz="2000" dirty="0" smtClean="0"/>
              <a:t>時間進行</a:t>
            </a:r>
            <a:endParaRPr lang="en-US" altLang="ja-JP" sz="2000" dirty="0" smtClean="0"/>
          </a:p>
          <a:p>
            <a:pPr lvl="1" algn="l">
              <a:buFont typeface="Wingdings" pitchFamily="2" charset="2"/>
              <a:buChar char="l"/>
            </a:pPr>
            <a:r>
              <a:rPr lang="ja-JP" altLang="en-US" sz="2000" dirty="0" smtClean="0"/>
              <a:t>訓練時間は、実際の時間と同様に進行します。</a:t>
            </a:r>
            <a:endParaRPr lang="en-US" altLang="ja-JP" sz="2000" dirty="0"/>
          </a:p>
          <a:p>
            <a:pPr algn="l">
              <a:buFont typeface="Wingdings" pitchFamily="2" charset="2"/>
              <a:buChar char="l"/>
            </a:pPr>
            <a:r>
              <a:rPr lang="ja-JP" altLang="en-US" sz="2000" dirty="0" smtClean="0"/>
              <a:t>アクションカード</a:t>
            </a:r>
            <a:endParaRPr lang="en-US" altLang="ja-JP" sz="2000" dirty="0" smtClean="0"/>
          </a:p>
          <a:p>
            <a:pPr lvl="1" algn="l">
              <a:buFont typeface="Wingdings" pitchFamily="2" charset="2"/>
              <a:buChar char="l"/>
            </a:pPr>
            <a:r>
              <a:rPr lang="ja-JP" altLang="en-US" sz="2000" dirty="0" smtClean="0"/>
              <a:t>ナレーションに従い、ナビゲーターが各班に封筒を手渡し、各班で開封する。</a:t>
            </a:r>
            <a:endParaRPr lang="en-US" altLang="ja-JP" sz="2000" dirty="0"/>
          </a:p>
          <a:p>
            <a:pPr algn="l">
              <a:buFont typeface="Wingdings" pitchFamily="2" charset="2"/>
              <a:buChar char="l"/>
            </a:pPr>
            <a:r>
              <a:rPr lang="ja-JP" altLang="en-US" sz="2000" dirty="0" smtClean="0"/>
              <a:t>役割の決定</a:t>
            </a:r>
            <a:endParaRPr lang="en-US" altLang="ja-JP" sz="2000" dirty="0" smtClean="0"/>
          </a:p>
          <a:p>
            <a:pPr lvl="1" algn="l">
              <a:buFont typeface="Wingdings" pitchFamily="2" charset="2"/>
              <a:buChar char="l"/>
            </a:pPr>
            <a:r>
              <a:rPr lang="ja-JP" altLang="en-US" sz="2000" dirty="0" smtClean="0"/>
              <a:t>図書館館長（</a:t>
            </a:r>
            <a:r>
              <a:rPr lang="ja-JP" altLang="en-US" sz="2000" dirty="0"/>
              <a:t>管理職</a:t>
            </a:r>
            <a:r>
              <a:rPr lang="ja-JP" altLang="en-US" sz="2000" dirty="0" smtClean="0"/>
              <a:t>）</a:t>
            </a:r>
            <a:r>
              <a:rPr lang="en-US" altLang="ja-JP" sz="2000" dirty="0" smtClean="0"/>
              <a:t>1</a:t>
            </a:r>
            <a:r>
              <a:rPr lang="ja-JP" altLang="en-US" sz="2000" dirty="0" smtClean="0"/>
              <a:t>名</a:t>
            </a:r>
            <a:endParaRPr lang="en-US" altLang="ja-JP" sz="2000" dirty="0" smtClean="0"/>
          </a:p>
          <a:p>
            <a:pPr lvl="1" algn="l">
              <a:buFont typeface="Wingdings" pitchFamily="2" charset="2"/>
              <a:buChar char="l"/>
            </a:pPr>
            <a:r>
              <a:rPr lang="ja-JP" altLang="en-US" sz="2000" dirty="0" smtClean="0"/>
              <a:t>図書館司書（</a:t>
            </a:r>
            <a:r>
              <a:rPr lang="ja-JP" altLang="en-US" sz="2000" dirty="0"/>
              <a:t>一般職</a:t>
            </a:r>
            <a:r>
              <a:rPr lang="ja-JP" altLang="en-US" sz="2000" dirty="0" smtClean="0"/>
              <a:t>）</a:t>
            </a:r>
            <a:r>
              <a:rPr lang="en-US" altLang="ja-JP" sz="2000" dirty="0" smtClean="0"/>
              <a:t>2</a:t>
            </a:r>
            <a:r>
              <a:rPr lang="ja-JP" altLang="en-US" sz="2000" dirty="0" smtClean="0"/>
              <a:t>名</a:t>
            </a:r>
            <a:endParaRPr lang="en-US" altLang="ja-JP" sz="2000" dirty="0" smtClean="0"/>
          </a:p>
          <a:p>
            <a:pPr lvl="1" algn="l">
              <a:buFont typeface="Wingdings" pitchFamily="2" charset="2"/>
              <a:buChar char="l"/>
            </a:pPr>
            <a:r>
              <a:rPr lang="ja-JP" altLang="en-US" sz="2000" dirty="0" smtClean="0"/>
              <a:t>カウンター担当（非常勤）</a:t>
            </a:r>
            <a:r>
              <a:rPr lang="en-US" altLang="ja-JP" sz="2000" dirty="0" smtClean="0"/>
              <a:t>2</a:t>
            </a:r>
            <a:r>
              <a:rPr lang="ja-JP" altLang="en-US" sz="2000" dirty="0" smtClean="0"/>
              <a:t>名</a:t>
            </a:r>
            <a:endParaRPr lang="en-US" altLang="ja-JP" sz="2000" dirty="0" smtClean="0"/>
          </a:p>
          <a:p>
            <a:pPr algn="l">
              <a:buFont typeface="Wingdings" pitchFamily="2" charset="2"/>
              <a:buChar char="l"/>
            </a:pPr>
            <a:r>
              <a:rPr lang="ja-JP" altLang="en-US" sz="2000" dirty="0" smtClean="0"/>
              <a:t>各班で進行役（館長）を決めてください。館長は記録役を決めてください。</a:t>
            </a:r>
            <a:endParaRPr lang="en-US" altLang="ja-JP" sz="2000" dirty="0" smtClean="0"/>
          </a:p>
          <a:p>
            <a:pPr algn="l">
              <a:buFont typeface="Wingdings" pitchFamily="2" charset="2"/>
              <a:buChar char="l"/>
            </a:pPr>
            <a:r>
              <a:rPr lang="ja-JP" altLang="en-US" sz="2000" dirty="0" smtClean="0"/>
              <a:t>記録役は、これからのシミュレーション訓練での自分の班の行動を模造紙や付箋を使って記録してください。</a:t>
            </a:r>
            <a:endParaRPr lang="en-US" altLang="ja-JP" sz="2000" dirty="0" smtClean="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3711806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392070"/>
            <a:ext cx="8452388" cy="4708981"/>
          </a:xfrm>
          <a:prstGeom prst="rect">
            <a:avLst/>
          </a:prstGeom>
          <a:noFill/>
        </p:spPr>
        <p:txBody>
          <a:bodyPr wrap="square" rtlCol="0">
            <a:spAutoFit/>
          </a:bodyPr>
          <a:lstStyle/>
          <a:p>
            <a:pPr algn="l"/>
            <a:r>
              <a:rPr lang="ja-JP" altLang="en-US" sz="6000" dirty="0" smtClean="0"/>
              <a:t>まもなく訓練開始です。</a:t>
            </a:r>
            <a:endParaRPr lang="en-US" altLang="ja-JP" sz="6000" dirty="0" smtClean="0"/>
          </a:p>
          <a:p>
            <a:pPr algn="l"/>
            <a:endParaRPr lang="en-US" altLang="ja-JP" sz="6000" dirty="0" smtClean="0"/>
          </a:p>
          <a:p>
            <a:pPr algn="l"/>
            <a:r>
              <a:rPr lang="ja-JP" altLang="en-US" sz="6000" dirty="0" smtClean="0"/>
              <a:t>訓練の前提や役割を</a:t>
            </a:r>
            <a:endParaRPr lang="en-US" altLang="ja-JP" sz="6000" dirty="0" smtClean="0"/>
          </a:p>
          <a:p>
            <a:pPr algn="l"/>
            <a:endParaRPr lang="en-US" altLang="ja-JP" sz="6000" dirty="0" smtClean="0"/>
          </a:p>
          <a:p>
            <a:pPr algn="l"/>
            <a:r>
              <a:rPr lang="ja-JP" altLang="en-US" sz="6000" dirty="0" smtClean="0"/>
              <a:t>みなおしてください。</a:t>
            </a:r>
            <a:endParaRPr lang="en-US" altLang="ja-JP" sz="60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068371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901370"/>
            <a:ext cx="8452388" cy="3046988"/>
          </a:xfrm>
          <a:prstGeom prst="rect">
            <a:avLst/>
          </a:prstGeom>
          <a:noFill/>
        </p:spPr>
        <p:txBody>
          <a:bodyPr wrap="square" rtlCol="0">
            <a:spAutoFit/>
          </a:bodyPr>
          <a:lstStyle/>
          <a:p>
            <a:r>
              <a:rPr lang="ja-JP" altLang="en-US" sz="9600" dirty="0"/>
              <a:t>シミュレーション</a:t>
            </a:r>
            <a:r>
              <a:rPr lang="ja-JP" altLang="en-US" sz="9600" dirty="0" smtClean="0"/>
              <a:t>訓練開始</a:t>
            </a:r>
            <a:endParaRPr lang="en-US" altLang="ja-JP" sz="96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3866683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ipart-illustration.com/material/picture26/l_01.gif"/>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16248" t="23755" r="12328" b="11572"/>
          <a:stretch/>
        </p:blipFill>
        <p:spPr bwMode="auto">
          <a:xfrm>
            <a:off x="475860" y="816677"/>
            <a:ext cx="8457714" cy="5743779"/>
          </a:xfrm>
          <a:prstGeom prst="rect">
            <a:avLst/>
          </a:prstGeom>
          <a:noFill/>
          <a:extLst>
            <a:ext uri="{909E8E84-426E-40DD-AFC4-6F175D3DCCD1}">
              <a14:hiddenFill xmlns:a14="http://schemas.microsoft.com/office/drawing/2010/main">
                <a:solidFill>
                  <a:srgbClr val="FFFFFF"/>
                </a:solidFill>
              </a14:hiddenFill>
            </a:ext>
          </a:extLst>
        </p:spPr>
      </p:pic>
      <p:pic>
        <p:nvPicPr>
          <p:cNvPr id="6" name="緊急地震速報音声.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7883415" y="5805264"/>
            <a:ext cx="609600" cy="609600"/>
          </a:xfrm>
          <a:prstGeom prst="rect">
            <a:avLst/>
          </a:prstGeom>
        </p:spPr>
      </p:pic>
      <p:sp>
        <p:nvSpPr>
          <p:cNvPr id="9" name="テキスト ボックス 8"/>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テキスト ボックス 10"/>
          <p:cNvSpPr txBox="1"/>
          <p:nvPr/>
        </p:nvSpPr>
        <p:spPr>
          <a:xfrm>
            <a:off x="2981558" y="2075641"/>
            <a:ext cx="3464292" cy="584775"/>
          </a:xfrm>
          <a:prstGeom prst="rect">
            <a:avLst/>
          </a:prstGeom>
          <a:noFill/>
        </p:spPr>
        <p:txBody>
          <a:bodyPr wrap="square" rtlCol="0">
            <a:spAutoFit/>
          </a:bodyPr>
          <a:lstStyle/>
          <a:p>
            <a:pPr algn="ctr"/>
            <a:r>
              <a:rPr kumimoji="1" lang="ja-JP" altLang="en-US" sz="3200" dirty="0" smtClean="0"/>
              <a:t>緊急地震速報</a:t>
            </a:r>
            <a:endParaRPr kumimoji="1" lang="ja-JP" altLang="en-US" sz="3200" dirty="0"/>
          </a:p>
        </p:txBody>
      </p:sp>
      <p:pic>
        <p:nvPicPr>
          <p:cNvPr id="8" name="Picture 2" descr="saveMLAK-400x312.png"/>
          <p:cNvPicPr>
            <a:picLocks noChangeAspect="1" noChangeArrowheads="1"/>
          </p:cNvPicPr>
          <p:nvPr/>
        </p:nvPicPr>
        <p:blipFill>
          <a:blip r:embed="rId7" cstate="print"/>
          <a:srcRect/>
          <a:stretch>
            <a:fillRect/>
          </a:stretch>
        </p:blipFill>
        <p:spPr bwMode="auto">
          <a:xfrm>
            <a:off x="8008791" y="0"/>
            <a:ext cx="1135209" cy="885463"/>
          </a:xfrm>
          <a:prstGeom prst="rect">
            <a:avLst/>
          </a:prstGeom>
          <a:noFill/>
        </p:spPr>
      </p:pic>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8"/>
              </a:rPr>
              <a:t>http://savemlak.jp/</a:t>
            </a:r>
            <a:endParaRPr lang="en-US" altLang="ja-JP" dirty="0" smtClean="0"/>
          </a:p>
        </p:txBody>
      </p:sp>
      <p:pic>
        <p:nvPicPr>
          <p:cNvPr id="26625" name="Picture 1"/>
          <p:cNvPicPr>
            <a:picLocks noChangeAspect="1" noChangeArrowheads="1"/>
          </p:cNvPicPr>
          <p:nvPr/>
        </p:nvPicPr>
        <p:blipFill>
          <a:blip r:embed="rId9" cstate="print"/>
          <a:srcRect/>
          <a:stretch>
            <a:fillRect/>
          </a:stretch>
        </p:blipFill>
        <p:spPr bwMode="auto">
          <a:xfrm>
            <a:off x="1517127" y="2941777"/>
            <a:ext cx="6210381" cy="2035335"/>
          </a:xfrm>
          <a:prstGeom prst="rect">
            <a:avLst/>
          </a:prstGeom>
          <a:noFill/>
          <a:ln w="9525">
            <a:noFill/>
            <a:miter lim="800000"/>
            <a:headEnd/>
            <a:tailEnd/>
          </a:ln>
        </p:spPr>
      </p:pic>
      <p:sp>
        <p:nvSpPr>
          <p:cNvPr id="12" name="正方形/長方形 11"/>
          <p:cNvSpPr/>
          <p:nvPr/>
        </p:nvSpPr>
        <p:spPr>
          <a:xfrm>
            <a:off x="3238873" y="3383230"/>
            <a:ext cx="4435142" cy="1569660"/>
          </a:xfrm>
          <a:prstGeom prst="rect">
            <a:avLst/>
          </a:prstGeom>
          <a:solidFill>
            <a:srgbClr val="0416BC"/>
          </a:solidFill>
        </p:spPr>
        <p:txBody>
          <a:bodyPr wrap="square">
            <a:spAutoFit/>
          </a:bodyPr>
          <a:lstStyle/>
          <a:p>
            <a:pPr algn="l"/>
            <a:r>
              <a:rPr lang="ja-JP" altLang="en-US" b="1" dirty="0" smtClean="0">
                <a:solidFill>
                  <a:srgbClr val="FFFF00"/>
                </a:solidFill>
              </a:rPr>
              <a:t>相模湾沖で地震　強い揺れに警戒</a:t>
            </a:r>
            <a:endParaRPr lang="en-US" altLang="ja-JP" b="1" dirty="0" smtClean="0">
              <a:solidFill>
                <a:srgbClr val="FFFF00"/>
              </a:solidFill>
            </a:endParaRPr>
          </a:p>
          <a:p>
            <a:endParaRPr lang="en-US" altLang="ja-JP" dirty="0" smtClean="0"/>
          </a:p>
          <a:p>
            <a:pPr algn="l"/>
            <a:r>
              <a:rPr lang="ja-JP" altLang="en-US" sz="2400" b="1" dirty="0" smtClean="0">
                <a:solidFill>
                  <a:schemeClr val="bg1"/>
                </a:solidFill>
              </a:rPr>
              <a:t>神奈川　東京　千葉　静岡</a:t>
            </a:r>
            <a:endParaRPr lang="en-US" altLang="ja-JP" sz="2400" b="1" dirty="0" smtClean="0">
              <a:solidFill>
                <a:schemeClr val="bg1"/>
              </a:solidFill>
            </a:endParaRPr>
          </a:p>
          <a:p>
            <a:endParaRPr lang="en-US" altLang="ja-JP" dirty="0" smtClean="0"/>
          </a:p>
          <a:p>
            <a:endParaRPr lang="ja-JP" altLang="en-US" dirty="0"/>
          </a:p>
        </p:txBody>
      </p:sp>
      <p:sp>
        <p:nvSpPr>
          <p:cNvPr id="13" name="正方形/長方形 12"/>
          <p:cNvSpPr/>
          <p:nvPr/>
        </p:nvSpPr>
        <p:spPr>
          <a:xfrm>
            <a:off x="2070412" y="3718896"/>
            <a:ext cx="442750" cy="400110"/>
          </a:xfrm>
          <a:prstGeom prst="rect">
            <a:avLst/>
          </a:prstGeom>
        </p:spPr>
        <p:txBody>
          <a:bodyPr wrap="none">
            <a:spAutoFit/>
          </a:bodyPr>
          <a:lstStyle/>
          <a:p>
            <a:r>
              <a:rPr lang="en-US" altLang="ja-JP" sz="2000"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a:t>
            </a:r>
            <a:endParaRPr lang="ja-JP" altLang="en-US" sz="2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pic>
        <p:nvPicPr>
          <p:cNvPr id="26626" name="Picture 2"/>
          <p:cNvPicPr>
            <a:picLocks noChangeAspect="1" noChangeArrowheads="1"/>
          </p:cNvPicPr>
          <p:nvPr/>
        </p:nvPicPr>
        <p:blipFill>
          <a:blip r:embed="rId10" cstate="print"/>
          <a:srcRect/>
          <a:stretch>
            <a:fillRect/>
          </a:stretch>
        </p:blipFill>
        <p:spPr bwMode="auto">
          <a:xfrm>
            <a:off x="2733133" y="3944556"/>
            <a:ext cx="390525" cy="381000"/>
          </a:xfrm>
          <a:prstGeom prst="rect">
            <a:avLst/>
          </a:prstGeom>
          <a:noFill/>
          <a:ln w="9525">
            <a:noFill/>
            <a:miter lim="800000"/>
            <a:headEnd/>
            <a:tailEnd/>
          </a:ln>
        </p:spPr>
      </p:pic>
    </p:spTree>
    <p:extLst>
      <p:ext uri="{BB962C8B-B14F-4D97-AF65-F5344CB8AC3E}">
        <p14:creationId xmlns:p14="http://schemas.microsoft.com/office/powerpoint/2010/main" val="5710182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0" y="0"/>
            <a:ext cx="9144000" cy="6901542"/>
          </a:xfrm>
          <a:prstGeom prst="rect">
            <a:avLst/>
          </a:prstGeom>
          <a:solidFill>
            <a:srgbClr val="33CC33"/>
          </a:solidFill>
          <a:ln w="12700" cap="flat" cmpd="sng" algn="ctr">
            <a:solidFill>
              <a:schemeClr val="tx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Tahoma" pitchFamily="34" charset="0"/>
              <a:ea typeface="ＭＳ Ｐゴシック" pitchFamily="50" charset="-128"/>
            </a:endParaRPr>
          </a:p>
        </p:txBody>
      </p:sp>
      <p:sp>
        <p:nvSpPr>
          <p:cNvPr id="7" name="正方形/長方形 6"/>
          <p:cNvSpPr/>
          <p:nvPr/>
        </p:nvSpPr>
        <p:spPr>
          <a:xfrm>
            <a:off x="539552" y="491480"/>
            <a:ext cx="7992888" cy="5889848"/>
          </a:xfrm>
          <a:prstGeom prst="rect">
            <a:avLst/>
          </a:prstGeom>
          <a:solidFill>
            <a:schemeClr val="bg2"/>
          </a:solidFill>
          <a:ln>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04650" y="707190"/>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正方形/長方形 10"/>
          <p:cNvSpPr/>
          <p:nvPr/>
        </p:nvSpPr>
        <p:spPr>
          <a:xfrm>
            <a:off x="4158208" y="908720"/>
            <a:ext cx="4086200" cy="29343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http://aoki2.si.gunma-u.ac.jp/R/jp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1763" y="1025720"/>
            <a:ext cx="3638042" cy="270035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p:cNvGrpSpPr/>
          <p:nvPr/>
        </p:nvGrpSpPr>
        <p:grpSpPr>
          <a:xfrm>
            <a:off x="1259632" y="2025570"/>
            <a:ext cx="2941978" cy="4202254"/>
            <a:chOff x="1259632" y="2254560"/>
            <a:chExt cx="2302629" cy="3973264"/>
          </a:xfrm>
          <a:solidFill>
            <a:schemeClr val="tx1"/>
          </a:solidFill>
        </p:grpSpPr>
        <p:sp>
          <p:nvSpPr>
            <p:cNvPr id="5" name="円/楕円 4"/>
            <p:cNvSpPr/>
            <p:nvPr/>
          </p:nvSpPr>
          <p:spPr>
            <a:xfrm>
              <a:off x="1723153" y="2254560"/>
              <a:ext cx="1368152" cy="1512168"/>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ローチャート : 論理積ゲート 2"/>
            <p:cNvSpPr/>
            <p:nvPr/>
          </p:nvSpPr>
          <p:spPr bwMode="auto">
            <a:xfrm rot="16200000">
              <a:off x="1170629" y="3836191"/>
              <a:ext cx="2480636" cy="2302629"/>
            </a:xfrm>
            <a:prstGeom prst="flowChartDelay">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schemeClr val="lt1"/>
                </a:solidFill>
                <a:latin typeface="+mn-lt"/>
                <a:ea typeface="+mn-ea"/>
              </a:endParaRPr>
            </a:p>
          </p:txBody>
        </p:sp>
      </p:grpSp>
      <p:sp>
        <p:nvSpPr>
          <p:cNvPr id="13" name="テキスト ボックス 12"/>
          <p:cNvSpPr txBox="1"/>
          <p:nvPr/>
        </p:nvSpPr>
        <p:spPr>
          <a:xfrm>
            <a:off x="2811610" y="91370"/>
            <a:ext cx="3464292" cy="400110"/>
          </a:xfrm>
          <a:prstGeom prst="rect">
            <a:avLst/>
          </a:prstGeom>
          <a:noFill/>
        </p:spPr>
        <p:txBody>
          <a:bodyPr wrap="square" rtlCol="0">
            <a:spAutoFit/>
          </a:bodyPr>
          <a:lstStyle/>
          <a:p>
            <a:pPr algn="ctr"/>
            <a:r>
              <a:rPr lang="ja-JP" altLang="en-US" sz="2000" b="1" dirty="0"/>
              <a:t>テレビ画面</a:t>
            </a:r>
            <a:endParaRPr kumimoji="1" lang="ja-JP" altLang="en-US" sz="2000" b="1" dirty="0"/>
          </a:p>
        </p:txBody>
      </p:sp>
      <p:sp>
        <p:nvSpPr>
          <p:cNvPr id="14" name="正方形/長方形 13"/>
          <p:cNvSpPr/>
          <p:nvPr/>
        </p:nvSpPr>
        <p:spPr>
          <a:xfrm>
            <a:off x="843105" y="4509120"/>
            <a:ext cx="7401303" cy="1186681"/>
          </a:xfrm>
          <a:prstGeom prst="rect">
            <a:avLst/>
          </a:prstGeom>
          <a:solidFill>
            <a:schemeClr val="tx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endParaRPr kumimoji="1" lang="ja-JP" altLang="en-US" b="1">
              <a:ln/>
              <a:solidFill>
                <a:schemeClr val="accent3"/>
              </a:solidFill>
            </a:endParaRPr>
          </a:p>
        </p:txBody>
      </p:sp>
      <p:sp>
        <p:nvSpPr>
          <p:cNvPr id="12" name="テキスト ボックス 11"/>
          <p:cNvSpPr txBox="1"/>
          <p:nvPr/>
        </p:nvSpPr>
        <p:spPr>
          <a:xfrm>
            <a:off x="1259632" y="4618583"/>
            <a:ext cx="6773198" cy="1569660"/>
          </a:xfrm>
          <a:prstGeom prst="rect">
            <a:avLst/>
          </a:prstGeom>
          <a:noFill/>
          <a:effectLst>
            <a:outerShdw blurRad="50800" dist="38100" dir="2700000" algn="tl" rotWithShape="0">
              <a:prstClr val="black">
                <a:alpha val="40000"/>
              </a:prstClr>
            </a:outerShdw>
          </a:effectLst>
        </p:spPr>
        <p:txBody>
          <a:bodyPr wrap="square" rtlCol="0">
            <a:spAutoFit/>
          </a:bodyPr>
          <a:lstStyle/>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大きな地震が発生しました。</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関東地方では、</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a:t>
            </a:r>
            <a:r>
              <a:rPr lang="ja-JP" altLang="en-US"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強を観測しました。</a:t>
            </a:r>
            <a:endParaRPr kumimoji="1"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6"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17" name="正方形/長方形 1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661218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13:33</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4524315"/>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r>
              <a:rPr lang="ja-JP" altLang="en-US" sz="3600" dirty="0" smtClean="0"/>
              <a:t>ただいま非常に大きな地震が発生しました。</a:t>
            </a:r>
            <a:endParaRPr lang="en-US" altLang="ja-JP" sz="3600" dirty="0" smtClean="0"/>
          </a:p>
          <a:p>
            <a:pPr algn="l"/>
            <a:r>
              <a:rPr lang="ja-JP" altLang="en-US" sz="3600" dirty="0" smtClean="0"/>
              <a:t>本施設を含む県内一帯で震度</a:t>
            </a:r>
            <a:r>
              <a:rPr lang="en-US" altLang="ja-JP" sz="3600" dirty="0" smtClean="0"/>
              <a:t>6</a:t>
            </a:r>
            <a:r>
              <a:rPr lang="ja-JP" altLang="en-US" sz="3600" dirty="0" smtClean="0"/>
              <a:t>強を観測しています。</a:t>
            </a:r>
            <a:endParaRPr lang="en-US" altLang="ja-JP" sz="3600" dirty="0" smtClean="0"/>
          </a:p>
          <a:p>
            <a:pPr algn="l"/>
            <a:r>
              <a:rPr lang="ja-JP" altLang="en-US" sz="3600" dirty="0" smtClean="0"/>
              <a:t>館内の方は、余震の発生に注意しながら、安全を確認して、慌てずに建物の外に避難してください。</a:t>
            </a:r>
          </a:p>
          <a:p>
            <a:pPr algn="l"/>
            <a:r>
              <a:rPr lang="ja-JP" altLang="en-US" sz="3600" dirty="0" smtClean="0"/>
              <a:t>この近隣の広域避難所は横浜公園です。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13:45</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16320"/>
          </a:xfrm>
          <a:prstGeom prst="rect">
            <a:avLst/>
          </a:prstGeom>
        </p:spPr>
        <p:txBody>
          <a:bodyPr wrap="square" anchor="t" anchorCtr="1">
            <a:spAutoFit/>
          </a:bodyPr>
          <a:lstStyle/>
          <a:p>
            <a:pPr algn="l"/>
            <a:r>
              <a:rPr lang="ja-JP" altLang="en-US" sz="3600" dirty="0" smtClean="0"/>
              <a:t>こちらは防災センターです。さきほど非常に大きな地震が発生しました。</a:t>
            </a:r>
            <a:endParaRPr lang="en-US" altLang="ja-JP" sz="3600" dirty="0" smtClean="0"/>
          </a:p>
          <a:p>
            <a:pPr algn="l"/>
            <a:r>
              <a:rPr lang="ja-JP" altLang="en-US" sz="3600" dirty="0" smtClean="0"/>
              <a:t>まだ、建物内に残っている方は、余震の発生に注意しながら、安全を確認して、慌てずに建物の外の広い場所へ避難してください。</a:t>
            </a:r>
            <a:endParaRPr lang="en-US" altLang="ja-JP" sz="3600" dirty="0" smtClean="0"/>
          </a:p>
          <a:p>
            <a:pPr algn="l"/>
            <a:r>
              <a:rPr lang="ja-JP" altLang="en-US" sz="3600" dirty="0" smtClean="0"/>
              <a:t>この近隣の広域避難所は横浜公園です。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13:50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16320"/>
          </a:xfrm>
          <a:prstGeom prst="rect">
            <a:avLst/>
          </a:prstGeom>
        </p:spPr>
        <p:txBody>
          <a:bodyPr wrap="square" anchor="t" anchorCtr="1">
            <a:spAutoFit/>
          </a:bodyPr>
          <a:lstStyle/>
          <a:p>
            <a:pPr algn="l"/>
            <a:r>
              <a:rPr lang="ja-JP" altLang="en-US" sz="3600" dirty="0" smtClean="0"/>
              <a:t>こちらは防災センターです。さきほど非常に大きな地震が発生しました。</a:t>
            </a:r>
            <a:endParaRPr lang="en-US" altLang="ja-JP" sz="3600" dirty="0" smtClean="0"/>
          </a:p>
          <a:p>
            <a:pPr algn="l"/>
            <a:r>
              <a:rPr lang="ja-JP" altLang="en-US" sz="3600" dirty="0" smtClean="0"/>
              <a:t>まだ、建物内に残っている方は、余震の発生に注意しながら、安全を確認して、慌てずに建物の外の広い場所へ避難してください。</a:t>
            </a:r>
            <a:endParaRPr lang="en-US" altLang="ja-JP" sz="3600" dirty="0" smtClean="0"/>
          </a:p>
          <a:p>
            <a:pPr algn="l"/>
            <a:r>
              <a:rPr lang="ja-JP" altLang="en-US" sz="3600" dirty="0" smtClean="0"/>
              <a:t>この近隣の広域避難所は横浜公園です。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14:00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308324"/>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r>
              <a:rPr lang="ja-JP" altLang="en-US" sz="3600" dirty="0" smtClean="0"/>
              <a:t>建物の外の広い場所に避難したら、各施設の責任者は、現在、判明している状況を防災センターに報告してください。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915" y="98175"/>
            <a:ext cx="5791200" cy="689111"/>
          </a:xfrm>
        </p:spPr>
        <p:txBody>
          <a:bodyPr/>
          <a:lstStyle/>
          <a:p>
            <a:pPr>
              <a:defRPr/>
            </a:pPr>
            <a:r>
              <a:rPr lang="ja-JP" altLang="en-US" b="0" dirty="0" smtClean="0"/>
              <a:t>■</a:t>
            </a:r>
            <a:r>
              <a:rPr lang="ja-JP" altLang="en-US" dirty="0"/>
              <a:t>研修</a:t>
            </a:r>
            <a:r>
              <a:rPr lang="ja-JP" altLang="en-US" b="0" dirty="0" smtClean="0"/>
              <a:t>の流れ</a:t>
            </a:r>
            <a:endParaRPr lang="ja-JP" altLang="en-US" b="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graphicFrame>
        <p:nvGraphicFramePr>
          <p:cNvPr id="7" name="表 6"/>
          <p:cNvGraphicFramePr>
            <a:graphicFrameLocks noGrp="1"/>
          </p:cNvGraphicFramePr>
          <p:nvPr>
            <p:extLst>
              <p:ext uri="{D42A27DB-BD31-4B8C-83A1-F6EECF244321}">
                <p14:modId xmlns:p14="http://schemas.microsoft.com/office/powerpoint/2010/main" val="152923089"/>
              </p:ext>
            </p:extLst>
          </p:nvPr>
        </p:nvGraphicFramePr>
        <p:xfrm>
          <a:off x="552258" y="1185539"/>
          <a:ext cx="7952674" cy="1427032"/>
        </p:xfrm>
        <a:graphic>
          <a:graphicData uri="http://schemas.openxmlformats.org/drawingml/2006/table">
            <a:tbl>
              <a:tblPr firstRow="1" firstCol="1" bandRow="1">
                <a:tableStyleId>{5940675A-B579-460E-94D1-54222C63F5DA}</a:tableStyleId>
              </a:tblPr>
              <a:tblGrid>
                <a:gridCol w="1386154"/>
                <a:gridCol w="6566520"/>
              </a:tblGrid>
              <a:tr h="228906">
                <a:tc>
                  <a:txBody>
                    <a:bodyPr/>
                    <a:lstStyle/>
                    <a:p>
                      <a:pPr algn="just">
                        <a:spcAft>
                          <a:spcPts val="0"/>
                        </a:spcAft>
                      </a:pPr>
                      <a:r>
                        <a:rPr lang="en-US" sz="1500" kern="100" dirty="0">
                          <a:effectLst/>
                        </a:rPr>
                        <a:t>13:00</a:t>
                      </a:r>
                      <a:r>
                        <a:rPr lang="ja-JP" sz="1500" kern="100" dirty="0">
                          <a:effectLst/>
                        </a:rPr>
                        <a:t>～</a:t>
                      </a:r>
                      <a:r>
                        <a:rPr lang="en-US" sz="1500" kern="100" dirty="0">
                          <a:effectLst/>
                        </a:rPr>
                        <a:t>13:15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講座の趣旨説明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13:15</a:t>
                      </a:r>
                      <a:r>
                        <a:rPr lang="ja-JP" sz="1500" kern="100">
                          <a:effectLst/>
                        </a:rPr>
                        <a:t>～</a:t>
                      </a:r>
                      <a:r>
                        <a:rPr lang="en-US" sz="1500" kern="100">
                          <a:effectLst/>
                        </a:rPr>
                        <a:t>13:30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訓練の説明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13:30</a:t>
                      </a:r>
                      <a:r>
                        <a:rPr lang="ja-JP" sz="1500" kern="100">
                          <a:effectLst/>
                        </a:rPr>
                        <a:t>～</a:t>
                      </a:r>
                      <a:r>
                        <a:rPr lang="en-US" sz="1500" kern="100">
                          <a:effectLst/>
                        </a:rPr>
                        <a:t>15:30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体験編【震災訓練】</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15:30</a:t>
                      </a:r>
                      <a:r>
                        <a:rPr lang="ja-JP" sz="1500" kern="100" dirty="0">
                          <a:effectLst/>
                        </a:rPr>
                        <a:t>～</a:t>
                      </a:r>
                      <a:r>
                        <a:rPr lang="en-US" sz="1500" kern="100" dirty="0">
                          <a:effectLst/>
                        </a:rPr>
                        <a:t>15:45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休憩</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15:45</a:t>
                      </a:r>
                      <a:r>
                        <a:rPr lang="ja-JP" sz="1500" kern="100" dirty="0">
                          <a:effectLst/>
                        </a:rPr>
                        <a:t>～</a:t>
                      </a:r>
                      <a:r>
                        <a:rPr lang="en-US" sz="1500" kern="100" dirty="0">
                          <a:effectLst/>
                        </a:rPr>
                        <a:t>16:15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講評</a:t>
                      </a:r>
                      <a:endParaRPr lang="ja-JP" sz="1500" kern="100">
                        <a:effectLst/>
                        <a:latin typeface="Century"/>
                        <a:ea typeface="ＭＳ 明朝"/>
                        <a:cs typeface="Times New Roman"/>
                      </a:endParaRPr>
                    </a:p>
                  </a:txBody>
                  <a:tcPr marL="98103" marR="98103" marT="0" marB="0"/>
                </a:tc>
              </a:tr>
              <a:tr h="282502">
                <a:tc>
                  <a:txBody>
                    <a:bodyPr/>
                    <a:lstStyle/>
                    <a:p>
                      <a:pPr algn="just">
                        <a:spcAft>
                          <a:spcPts val="0"/>
                        </a:spcAft>
                      </a:pPr>
                      <a:r>
                        <a:rPr lang="en-US" sz="1500" kern="100" dirty="0">
                          <a:effectLst/>
                        </a:rPr>
                        <a:t>17:00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終了</a:t>
                      </a:r>
                      <a:endParaRPr lang="ja-JP" sz="1500" kern="100" dirty="0">
                        <a:effectLst/>
                        <a:latin typeface="Century"/>
                        <a:ea typeface="ＭＳ 明朝"/>
                        <a:cs typeface="Times New Roman"/>
                      </a:endParaRPr>
                    </a:p>
                  </a:txBody>
                  <a:tcPr marL="98103" marR="98103" marT="0" marB="0"/>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14:20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970318"/>
          </a:xfrm>
          <a:prstGeom prst="rect">
            <a:avLst/>
          </a:prstGeom>
        </p:spPr>
        <p:txBody>
          <a:bodyPr wrap="square" anchor="t" anchorCtr="1">
            <a:spAutoFit/>
          </a:bodyPr>
          <a:lstStyle/>
          <a:p>
            <a:pPr algn="l"/>
            <a:r>
              <a:rPr lang="ja-JP" altLang="en-US" sz="3600" dirty="0" smtClean="0"/>
              <a:t>こちらは防災センターです。まだ余震が続いています。</a:t>
            </a:r>
            <a:endParaRPr lang="en-US" altLang="ja-JP" sz="3600" dirty="0" smtClean="0"/>
          </a:p>
          <a:p>
            <a:pPr algn="l"/>
            <a:r>
              <a:rPr lang="ja-JP" altLang="en-US" sz="3600" dirty="0" smtClean="0"/>
              <a:t>また、市内の一部地域で火災が発生しています。</a:t>
            </a:r>
            <a:endParaRPr lang="en-US" altLang="ja-JP" sz="3600" dirty="0" smtClean="0"/>
          </a:p>
          <a:p>
            <a:pPr algn="l"/>
            <a:r>
              <a:rPr lang="ja-JP" altLang="en-US" sz="3600" dirty="0" smtClean="0"/>
              <a:t>交通機関は全面的に停止している模様です。</a:t>
            </a:r>
            <a:endParaRPr lang="en-US" altLang="ja-JP" sz="3600" dirty="0" smtClean="0"/>
          </a:p>
          <a:p>
            <a:pPr algn="l"/>
            <a:r>
              <a:rPr lang="ja-JP" altLang="en-US" sz="3600" dirty="0" smtClean="0"/>
              <a:t>なお、この地震による津波の恐れはありません。</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14:30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170099"/>
          </a:xfrm>
          <a:prstGeom prst="rect">
            <a:avLst/>
          </a:prstGeom>
        </p:spPr>
        <p:txBody>
          <a:bodyPr wrap="square" anchor="t" anchorCtr="1">
            <a:spAutoFit/>
          </a:bodyPr>
          <a:lstStyle/>
          <a:p>
            <a:pPr algn="l"/>
            <a:r>
              <a:rPr lang="ja-JP" altLang="en-US" sz="2000" dirty="0" smtClean="0"/>
              <a:t>こちらは防災センターです。気象庁の発表によると、引き続き大きな余震が発生する可能性があるとのことです。建物の中には絶対に入らないでください。</a:t>
            </a:r>
            <a:endParaRPr lang="en-US" altLang="ja-JP" sz="2000" dirty="0" smtClean="0"/>
          </a:p>
          <a:p>
            <a:pPr algn="l"/>
            <a:endParaRPr lang="ja-JP" altLang="en-US" sz="2000" dirty="0" smtClean="0"/>
          </a:p>
          <a:p>
            <a:pPr algn="l"/>
            <a:r>
              <a:rPr lang="ja-JP" altLang="en-US" sz="2000" dirty="0" smtClean="0"/>
              <a:t>こちらは防災センターです。現在までの情報を総合すると、皆さまの帰宅には相当な困難が予測されます。無理に帰宅しようとせず、収容避難所である本町（ほんちょう）小学校に避難してください。本町（ほんちょう）小学校は耐震設計が十分になされており安全です。慌てずに中央高校に移動してください。</a:t>
            </a:r>
            <a:endParaRPr lang="en-US" altLang="ja-JP" sz="2000" dirty="0" smtClean="0"/>
          </a:p>
          <a:p>
            <a:pPr algn="l"/>
            <a:endParaRPr lang="ja-JP" altLang="en-US" sz="2000" dirty="0" smtClean="0"/>
          </a:p>
          <a:p>
            <a:pPr algn="l"/>
            <a:r>
              <a:rPr lang="ja-JP" altLang="en-US" sz="2000" dirty="0" smtClean="0"/>
              <a:t>こちらは防災センターです。いま伝えましたように、帰宅せずに本町（本町）小学校に避難してください。</a:t>
            </a:r>
            <a:endParaRPr lang="ja-JP" altLang="en-US" sz="20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11:40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endParaRPr lang="en-US" altLang="ja-JP" sz="3600" dirty="0" smtClean="0"/>
          </a:p>
          <a:p>
            <a:pPr algn="l"/>
            <a:r>
              <a:rPr lang="ja-JP" altLang="en-US" sz="3600" dirty="0" smtClean="0"/>
              <a:t>本町（ほんちょう）小学校に避難したら、各施設の責任者は、現在、判明している状況を防災センターに報告してください。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休憩</a:t>
            </a:r>
            <a:endParaRPr lang="ja-JP" altLang="en-US" sz="8800" b="1" kern="0" dirty="0">
              <a:solidFill>
                <a:schemeClr val="accent4">
                  <a:lumMod val="10000"/>
                </a:schemeClr>
              </a:solidFill>
              <a:latin typeface="+mj-lt"/>
              <a:ea typeface="+mj-ea"/>
              <a:cs typeface="+mj-cs"/>
            </a:endParaRPr>
          </a:p>
        </p:txBody>
      </p:sp>
      <p:pic>
        <p:nvPicPr>
          <p:cNvPr id="74754" name="Picture 2" descr="C:\Users\meshitsuka.L-BRAINS\AppData\Local\Microsoft\Windows\Temporary Internet Files\Content.IE5\6IU1S486\MM900189203[1].gif"/>
          <p:cNvPicPr>
            <a:picLocks noChangeAspect="1" noChangeArrowheads="1" noCrop="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394450" y="3688604"/>
            <a:ext cx="1849664" cy="244808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振り返り</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共有</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txBox="1">
            <a:spLocks noGrp="1"/>
          </p:cNvSpPr>
          <p:nvPr/>
        </p:nvSpPr>
        <p:spPr bwMode="auto">
          <a:xfrm>
            <a:off x="687705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01F0D83F-990D-4538-9015-68E30CBA4971}" type="slidenum">
              <a:rPr lang="en-US" altLang="ja-JP">
                <a:latin typeface="ＭＳ ゴシック" pitchFamily="49" charset="-128"/>
                <a:ea typeface="ＭＳ ゴシック" pitchFamily="49" charset="-128"/>
              </a:rPr>
              <a:pPr algn="r" eaLnBrk="1" hangingPunct="1"/>
              <a:t>26</a:t>
            </a:fld>
            <a:endParaRPr lang="en-US" altLang="ja-JP">
              <a:latin typeface="ＭＳ ゴシック" pitchFamily="49" charset="-128"/>
              <a:ea typeface="ＭＳ ゴシック" pitchFamily="49" charset="-128"/>
            </a:endParaRPr>
          </a:p>
        </p:txBody>
      </p:sp>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r>
              <a:rPr lang="ja-JP" altLang="en-US" dirty="0" smtClean="0"/>
              <a:t>■講評</a:t>
            </a:r>
            <a:endParaRPr lang="ja-JP" altLang="en-US"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1638248" y="2191059"/>
            <a:ext cx="5867504" cy="2062103"/>
          </a:xfrm>
          <a:prstGeom prst="rect">
            <a:avLst/>
          </a:prstGeom>
        </p:spPr>
        <p:txBody>
          <a:bodyPr wrap="none">
            <a:spAutoFit/>
          </a:bodyPr>
          <a:lstStyle/>
          <a:p>
            <a:r>
              <a:rPr lang="ja-JP" altLang="en-US" sz="9600" dirty="0" smtClean="0"/>
              <a:t>岡本真</a:t>
            </a:r>
            <a:endParaRPr lang="en-US" altLang="zh-TW" sz="9600" dirty="0" smtClean="0"/>
          </a:p>
          <a:p>
            <a:r>
              <a:rPr lang="ja-JP" altLang="en-US" sz="3200" dirty="0" smtClean="0"/>
              <a:t>（</a:t>
            </a:r>
            <a:r>
              <a:rPr lang="en-US" altLang="ja-JP" sz="3200" dirty="0" err="1" smtClean="0"/>
              <a:t>saveMLAK</a:t>
            </a:r>
            <a:r>
              <a:rPr lang="ja-JP" altLang="en-US" sz="3200" dirty="0" smtClean="0"/>
              <a:t>プロジェクトリーダー）</a:t>
            </a:r>
            <a:endParaRPr lang="ja-JP" altLang="en-US" sz="3200" dirty="0"/>
          </a:p>
        </p:txBody>
      </p:sp>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6" name="正方形/長方形 5"/>
          <p:cNvSpPr/>
          <p:nvPr/>
        </p:nvSpPr>
        <p:spPr>
          <a:xfrm>
            <a:off x="347240" y="1371830"/>
            <a:ext cx="8345347" cy="5078313"/>
          </a:xfrm>
          <a:prstGeom prst="rect">
            <a:avLst/>
          </a:prstGeom>
        </p:spPr>
        <p:txBody>
          <a:bodyPr wrap="square">
            <a:spAutoFit/>
          </a:bodyPr>
          <a:lstStyle/>
          <a:p>
            <a:pPr algn="l"/>
            <a:r>
              <a:rPr lang="ja-JP" altLang="en-US" sz="3600" dirty="0" smtClean="0"/>
              <a:t>以上で本プログラムは終了です。</a:t>
            </a:r>
          </a:p>
          <a:p>
            <a:pPr algn="l"/>
            <a:endParaRPr lang="ja-JP" altLang="en-US" sz="3600" dirty="0" smtClean="0"/>
          </a:p>
          <a:p>
            <a:pPr algn="l"/>
            <a:r>
              <a:rPr lang="ja-JP" altLang="en-US" sz="3600" dirty="0" smtClean="0"/>
              <a:t>本プログラムは、クリエイティブ・コモンズ・ライセンス「表示 </a:t>
            </a:r>
            <a:r>
              <a:rPr lang="en-US" altLang="ja-JP" sz="3600" dirty="0" smtClean="0"/>
              <a:t>- </a:t>
            </a:r>
            <a:r>
              <a:rPr lang="ja-JP" altLang="en-US" sz="3600" dirty="0" smtClean="0"/>
              <a:t>継承 </a:t>
            </a:r>
            <a:r>
              <a:rPr lang="en-US" altLang="ja-JP" sz="3600" dirty="0" smtClean="0"/>
              <a:t>2.1 </a:t>
            </a:r>
            <a:r>
              <a:rPr lang="ja-JP" altLang="en-US" sz="3600" dirty="0" smtClean="0"/>
              <a:t>日本 </a:t>
            </a:r>
            <a:r>
              <a:rPr lang="en-US" altLang="ja-JP" sz="3600" dirty="0" smtClean="0"/>
              <a:t>(CC BY-SA 2.1)</a:t>
            </a:r>
            <a:r>
              <a:rPr lang="ja-JP" altLang="en-US" sz="3600" dirty="0" smtClean="0"/>
              <a:t>」に基づき利用できます。</a:t>
            </a:r>
          </a:p>
          <a:p>
            <a:pPr algn="l"/>
            <a:endParaRPr lang="ja-JP" altLang="en-US" sz="3600" dirty="0" smtClean="0"/>
          </a:p>
          <a:p>
            <a:pPr algn="l"/>
            <a:r>
              <a:rPr lang="ja-JP" altLang="en-US" sz="3600" dirty="0" smtClean="0"/>
              <a:t>各施設でのより現実的な訓練にお役立てください。全資料を</a:t>
            </a:r>
            <a:r>
              <a:rPr lang="en-US" altLang="ja-JP" sz="3600" dirty="0" err="1" smtClean="0"/>
              <a:t>saveMLAK</a:t>
            </a:r>
            <a:r>
              <a:rPr lang="ja-JP" altLang="en-US" sz="3600" dirty="0" smtClean="0"/>
              <a:t>サイトで公開します。</a:t>
            </a:r>
            <a:endParaRPr lang="ja-JP" altLang="en-US" sz="3600" dirty="0"/>
          </a:p>
        </p:txBody>
      </p:sp>
    </p:spTree>
    <p:extLst>
      <p:ext uri="{BB962C8B-B14F-4D97-AF65-F5344CB8AC3E}">
        <p14:creationId xmlns:p14="http://schemas.microsoft.com/office/powerpoint/2010/main" val="1671641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a:t>
            </a:r>
            <a:r>
              <a:rPr lang="ja-JP" altLang="en-US" dirty="0" smtClean="0"/>
              <a:t>本</a:t>
            </a:r>
            <a:r>
              <a:rPr kumimoji="1" lang="ja-JP" altLang="en-US" dirty="0" smtClean="0"/>
              <a:t>プログラムの特徴と目的</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8" name="正方形/長方形 7"/>
          <p:cNvSpPr/>
          <p:nvPr/>
        </p:nvSpPr>
        <p:spPr>
          <a:xfrm>
            <a:off x="387752" y="1025169"/>
            <a:ext cx="8281686" cy="3970318"/>
          </a:xfrm>
          <a:prstGeom prst="rect">
            <a:avLst/>
          </a:prstGeom>
        </p:spPr>
        <p:txBody>
          <a:bodyPr wrap="square">
            <a:spAutoFit/>
          </a:bodyPr>
          <a:lstStyle/>
          <a:p>
            <a:pPr algn="l">
              <a:buFont typeface="Wingdings" pitchFamily="2" charset="2"/>
              <a:buChar char="l"/>
            </a:pPr>
            <a:r>
              <a:rPr lang="ja-JP" altLang="en-US" sz="2800" dirty="0" smtClean="0"/>
              <a:t>東日本大震災の経験（と以前からの備え）への依拠</a:t>
            </a:r>
          </a:p>
          <a:p>
            <a:pPr lvl="1" algn="l">
              <a:buFont typeface="Wingdings" pitchFamily="2" charset="2"/>
              <a:buChar char="l"/>
            </a:pPr>
            <a:r>
              <a:rPr lang="ja-JP" altLang="en-US" sz="2800" dirty="0" smtClean="0"/>
              <a:t>東北大学附属図書館</a:t>
            </a:r>
          </a:p>
          <a:p>
            <a:pPr lvl="1" algn="l">
              <a:buFont typeface="Wingdings" pitchFamily="2" charset="2"/>
              <a:buChar char="l"/>
            </a:pPr>
            <a:r>
              <a:rPr lang="ja-JP" altLang="en-US" sz="2800" dirty="0" smtClean="0"/>
              <a:t>東北学院大学中央図書館</a:t>
            </a:r>
          </a:p>
          <a:p>
            <a:pPr lvl="1" algn="l">
              <a:buFont typeface="Wingdings" pitchFamily="2" charset="2"/>
              <a:buChar char="l"/>
            </a:pPr>
            <a:r>
              <a:rPr lang="ja-JP" altLang="en-US" sz="2800" dirty="0" smtClean="0"/>
              <a:t>宮城県図書館</a:t>
            </a:r>
          </a:p>
          <a:p>
            <a:pPr lvl="1" algn="l">
              <a:buFont typeface="Wingdings" pitchFamily="2" charset="2"/>
              <a:buChar char="l"/>
            </a:pPr>
            <a:r>
              <a:rPr lang="ja-JP" altLang="en-US" sz="2800" dirty="0" smtClean="0"/>
              <a:t>東松島市図書館ほか</a:t>
            </a:r>
          </a:p>
          <a:p>
            <a:pPr algn="l">
              <a:buFont typeface="Wingdings" pitchFamily="2" charset="2"/>
              <a:buChar char="l"/>
            </a:pPr>
            <a:r>
              <a:rPr lang="ja-JP" altLang="en-US" sz="2800" dirty="0" smtClean="0"/>
              <a:t>防災専門家による監修</a:t>
            </a:r>
          </a:p>
          <a:p>
            <a:pPr lvl="1" algn="l">
              <a:buFont typeface="Wingdings" pitchFamily="2" charset="2"/>
              <a:buChar char="l"/>
            </a:pPr>
            <a:r>
              <a:rPr lang="ja-JP" altLang="en-US" sz="2800" dirty="0" smtClean="0"/>
              <a:t>鈴木光（総務省消防庁防災図上訓練指導員、防災ファシリテーター）</a:t>
            </a:r>
            <a:endParaRPr lang="en-US" altLang="ja-JP" sz="2800" dirty="0" smtClean="0"/>
          </a:p>
          <a:p>
            <a:pPr lvl="2" algn="l">
              <a:buFont typeface="Wingdings" pitchFamily="2" charset="2"/>
              <a:buChar char="l"/>
            </a:pPr>
            <a:r>
              <a:rPr lang="en-US" altLang="ja-JP" sz="2800" dirty="0" smtClean="0"/>
              <a:t>T-</a:t>
            </a:r>
            <a:r>
              <a:rPr lang="ja-JP" altLang="en-US" sz="2800" dirty="0" smtClean="0"/>
              <a:t>メソッド（</a:t>
            </a:r>
            <a:r>
              <a:rPr lang="zh-TW" altLang="en-US" sz="2800" dirty="0" smtClean="0"/>
              <a:t>自治体危機管理研修所</a:t>
            </a:r>
            <a:r>
              <a:rPr lang="ja-JP" altLang="en-US" sz="2800" dirty="0" smtClean="0"/>
              <a:t>）の参照</a:t>
            </a:r>
            <a:endParaRPr lang="ja-JP" altLang="en-US" sz="2800" dirty="0"/>
          </a:p>
        </p:txBody>
      </p:sp>
      <p:sp>
        <p:nvSpPr>
          <p:cNvPr id="10" name="正方形/長方形 9"/>
          <p:cNvSpPr/>
          <p:nvPr/>
        </p:nvSpPr>
        <p:spPr>
          <a:xfrm>
            <a:off x="769713" y="5109049"/>
            <a:ext cx="7714527"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ja-JP" altLang="en-US" sz="2400" dirty="0" smtClean="0"/>
              <a:t>リアルなシミュレーション体験による備えの不足への気づき</a:t>
            </a:r>
          </a:p>
          <a:p>
            <a:r>
              <a:rPr lang="ja-JP" altLang="en-US" sz="2400" dirty="0" smtClean="0"/>
              <a:t>＋</a:t>
            </a:r>
          </a:p>
          <a:p>
            <a:r>
              <a:rPr lang="ja-JP" altLang="en-US" sz="2400" dirty="0" smtClean="0"/>
              <a:t>気づきに基づく各図書館での備えの充実</a:t>
            </a:r>
            <a:endParaRPr lang="ja-JP" altLang="en-US" sz="2400" dirty="0"/>
          </a:p>
        </p:txBody>
      </p:sp>
    </p:spTree>
    <p:extLst>
      <p:ext uri="{BB962C8B-B14F-4D97-AF65-F5344CB8AC3E}">
        <p14:creationId xmlns:p14="http://schemas.microsoft.com/office/powerpoint/2010/main" val="15993874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■訓練の前提（地震）</a:t>
            </a:r>
            <a:endParaRPr kumimoji="1" lang="ja-JP" altLang="en-US" dirty="0"/>
          </a:p>
        </p:txBody>
      </p:sp>
      <p:sp>
        <p:nvSpPr>
          <p:cNvPr id="4" name="テキスト ボックス 3"/>
          <p:cNvSpPr txBox="1"/>
          <p:nvPr/>
        </p:nvSpPr>
        <p:spPr>
          <a:xfrm>
            <a:off x="203199" y="840047"/>
            <a:ext cx="3546152" cy="2862322"/>
          </a:xfrm>
          <a:prstGeom prst="rect">
            <a:avLst/>
          </a:prstGeom>
          <a:noFill/>
        </p:spPr>
        <p:txBody>
          <a:bodyPr wrap="square" rtlCol="0">
            <a:spAutoFit/>
          </a:bodyPr>
          <a:lstStyle/>
          <a:p>
            <a:pPr marL="285750" indent="-285750" algn="l">
              <a:buFont typeface="Wingdings" panose="05000000000000000000" pitchFamily="2" charset="2"/>
              <a:buChar char="l"/>
            </a:pPr>
            <a:r>
              <a:rPr lang="ja-JP" altLang="en-US" dirty="0" smtClean="0"/>
              <a:t>発生日時</a:t>
            </a:r>
            <a:endParaRPr lang="en-US" altLang="ja-JP" dirty="0" smtClean="0"/>
          </a:p>
          <a:p>
            <a:pPr algn="l"/>
            <a:r>
              <a:rPr lang="ja-JP" altLang="en-US" dirty="0"/>
              <a:t>　</a:t>
            </a:r>
            <a:r>
              <a:rPr lang="ja-JP" altLang="en-US" dirty="0" smtClean="0"/>
              <a:t>　</a:t>
            </a:r>
            <a:r>
              <a:rPr lang="en-US" altLang="ja-JP" dirty="0" smtClean="0"/>
              <a:t>2014</a:t>
            </a:r>
            <a:r>
              <a:rPr lang="ja-JP" altLang="en-US" dirty="0"/>
              <a:t>年</a:t>
            </a:r>
            <a:r>
              <a:rPr lang="en-US" altLang="ja-JP" dirty="0"/>
              <a:t>9</a:t>
            </a:r>
            <a:r>
              <a:rPr lang="ja-JP" altLang="en-US" dirty="0"/>
              <a:t>月</a:t>
            </a:r>
            <a:r>
              <a:rPr lang="en-US" altLang="ja-JP" dirty="0"/>
              <a:t>14</a:t>
            </a:r>
            <a:r>
              <a:rPr lang="ja-JP" altLang="en-US" dirty="0"/>
              <a:t>日（日）</a:t>
            </a:r>
            <a:r>
              <a:rPr lang="en-US" altLang="ja-JP" dirty="0"/>
              <a:t>13</a:t>
            </a:r>
            <a:r>
              <a:rPr lang="ja-JP" altLang="en-US" dirty="0"/>
              <a:t>：</a:t>
            </a:r>
            <a:r>
              <a:rPr lang="en-US" altLang="ja-JP" dirty="0" smtClean="0"/>
              <a:t>30</a:t>
            </a:r>
          </a:p>
          <a:p>
            <a:pPr marL="285750" indent="-285750" algn="l">
              <a:buFont typeface="Wingdings" panose="05000000000000000000" pitchFamily="2" charset="2"/>
              <a:buChar char="l"/>
            </a:pPr>
            <a:r>
              <a:rPr lang="ja-JP" altLang="en-US" dirty="0" smtClean="0"/>
              <a:t>発生場所</a:t>
            </a:r>
            <a:endParaRPr lang="en-US" altLang="ja-JP" dirty="0" smtClean="0"/>
          </a:p>
          <a:p>
            <a:pPr algn="l"/>
            <a:r>
              <a:rPr lang="ja-JP" altLang="en-US" dirty="0" smtClean="0"/>
              <a:t>　　関東地方　神奈川県</a:t>
            </a:r>
            <a:endParaRPr lang="en-US" altLang="ja-JP" dirty="0" smtClean="0"/>
          </a:p>
          <a:p>
            <a:pPr marL="285750" indent="-285750" algn="l">
              <a:buFont typeface="Wingdings" panose="05000000000000000000" pitchFamily="2" charset="2"/>
              <a:buChar char="l"/>
            </a:pPr>
            <a:r>
              <a:rPr lang="ja-JP" altLang="en-US" dirty="0"/>
              <a:t>図書館の</a:t>
            </a:r>
            <a:r>
              <a:rPr lang="ja-JP" altLang="en-US" dirty="0" smtClean="0"/>
              <a:t>所在地</a:t>
            </a:r>
            <a:endParaRPr lang="en-US" altLang="ja-JP" dirty="0" smtClean="0"/>
          </a:p>
          <a:p>
            <a:pPr algn="l"/>
            <a:r>
              <a:rPr lang="ja-JP" altLang="en-US" dirty="0"/>
              <a:t>　</a:t>
            </a:r>
            <a:r>
              <a:rPr lang="ja-JP" altLang="en-US" dirty="0" smtClean="0"/>
              <a:t>　横浜市</a:t>
            </a:r>
            <a:r>
              <a:rPr lang="ja-JP" altLang="en-US" dirty="0"/>
              <a:t>（今、いる場所です）</a:t>
            </a:r>
            <a:endParaRPr lang="en-US" altLang="ja-JP" dirty="0"/>
          </a:p>
          <a:p>
            <a:pPr marL="285750" indent="-285750" algn="l">
              <a:buFont typeface="Wingdings" panose="05000000000000000000" pitchFamily="2" charset="2"/>
              <a:buChar char="l"/>
            </a:pPr>
            <a:r>
              <a:rPr lang="ja-JP" altLang="en-US" dirty="0" smtClean="0"/>
              <a:t>発生内容</a:t>
            </a:r>
            <a:endParaRPr lang="en-US" altLang="ja-JP" dirty="0" smtClean="0"/>
          </a:p>
          <a:p>
            <a:pPr algn="l"/>
            <a:r>
              <a:rPr lang="ja-JP" altLang="en-US" dirty="0" smtClean="0"/>
              <a:t>元禄型</a:t>
            </a:r>
            <a:r>
              <a:rPr lang="ja-JP" altLang="en-US" dirty="0"/>
              <a:t>関東地震、相模</a:t>
            </a:r>
            <a:r>
              <a:rPr lang="ja-JP" altLang="en-US" dirty="0" smtClean="0"/>
              <a:t>トラフ沿いを</a:t>
            </a:r>
            <a:r>
              <a:rPr lang="ja-JP" altLang="en-US" dirty="0"/>
              <a:t>震源とするマグニチュード</a:t>
            </a:r>
            <a:r>
              <a:rPr lang="en-US" altLang="ja-JP" dirty="0"/>
              <a:t>8.1</a:t>
            </a:r>
            <a:r>
              <a:rPr lang="ja-JP" altLang="en-US" dirty="0"/>
              <a:t>の</a:t>
            </a:r>
            <a:r>
              <a:rPr lang="ja-JP" altLang="en-US" dirty="0" smtClean="0"/>
              <a:t>地震、市内</a:t>
            </a:r>
            <a:r>
              <a:rPr lang="ja-JP" altLang="en-US" dirty="0"/>
              <a:t>で震度５強～７の揺れ</a:t>
            </a:r>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3377"/>
          <a:stretch/>
        </p:blipFill>
        <p:spPr bwMode="auto">
          <a:xfrm>
            <a:off x="3923522" y="653143"/>
            <a:ext cx="4404583" cy="6020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Box 2"/>
          <p:cNvSpPr txBox="1">
            <a:spLocks noChangeArrowheads="1"/>
          </p:cNvSpPr>
          <p:nvPr/>
        </p:nvSpPr>
        <p:spPr bwMode="auto">
          <a:xfrm>
            <a:off x="612783" y="4221840"/>
            <a:ext cx="2609389"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smtClean="0">
                <a:ln>
                  <a:noFill/>
                </a:ln>
                <a:effectLst/>
                <a:latin typeface="Arial" pitchFamily="34" charset="0"/>
                <a:ea typeface="ＭＳ Ｐゴシック" pitchFamily="50" charset="-128"/>
                <a:cs typeface="ＭＳ Ｐゴシック" pitchFamily="50" charset="-128"/>
              </a:rPr>
              <a:t>横浜市立泉図書館</a:t>
            </a:r>
            <a:endParaRPr kumimoji="1" lang="ja-JP" altLang="ja-JP" sz="1800" b="1" i="0" u="none" strike="noStrike" cap="none" normalizeH="0" baseline="0" dirty="0" smtClean="0">
              <a:ln>
                <a:noFill/>
              </a:ln>
              <a:effectLst/>
              <a:latin typeface="Arial" pitchFamily="34" charset="0"/>
              <a:ea typeface="ＭＳ Ｐゴシック" pitchFamily="50" charset="-128"/>
              <a:cs typeface="ＭＳ Ｐゴシック" pitchFamily="50" charset="-128"/>
            </a:endParaRPr>
          </a:p>
        </p:txBody>
      </p:sp>
      <p:cxnSp>
        <p:nvCxnSpPr>
          <p:cNvPr id="6" name="直線矢印コネクタ 5"/>
          <p:cNvCxnSpPr/>
          <p:nvPr/>
        </p:nvCxnSpPr>
        <p:spPr>
          <a:xfrm flipV="1">
            <a:off x="2917371" y="3558033"/>
            <a:ext cx="3686629" cy="79625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24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a:t>
            </a:r>
            <a:r>
              <a:rPr lang="ja-JP" altLang="en-US" dirty="0" smtClean="0"/>
              <a:t>公共</a:t>
            </a:r>
            <a:r>
              <a:rPr kumimoji="1" lang="ja-JP" altLang="en-US" dirty="0" smtClean="0"/>
              <a:t>図書館）</a:t>
            </a:r>
            <a:endParaRPr kumimoji="1" lang="ja-JP" altLang="en-US" dirty="0"/>
          </a:p>
        </p:txBody>
      </p:sp>
      <p:sp>
        <p:nvSpPr>
          <p:cNvPr id="4" name="テキスト ボックス 3"/>
          <p:cNvSpPr txBox="1"/>
          <p:nvPr/>
        </p:nvSpPr>
        <p:spPr>
          <a:xfrm>
            <a:off x="438600" y="687923"/>
            <a:ext cx="8137795" cy="3785652"/>
          </a:xfrm>
          <a:prstGeom prst="rect">
            <a:avLst/>
          </a:prstGeom>
          <a:noFill/>
        </p:spPr>
        <p:txBody>
          <a:bodyPr wrap="square" rtlCol="0">
            <a:spAutoFit/>
          </a:bodyPr>
          <a:lstStyle/>
          <a:p>
            <a:pPr algn="l">
              <a:buFont typeface="Wingdings" pitchFamily="2" charset="2"/>
              <a:buChar char="l"/>
            </a:pPr>
            <a:r>
              <a:rPr lang="ja-JP" altLang="en-US" sz="2000" dirty="0" smtClean="0"/>
              <a:t>職</a:t>
            </a:r>
            <a:r>
              <a:rPr lang="ja-JP" altLang="en-US" sz="2000" dirty="0"/>
              <a:t>員数：</a:t>
            </a:r>
            <a:r>
              <a:rPr lang="en-US" altLang="ja-JP" sz="2000" dirty="0"/>
              <a:t>5</a:t>
            </a:r>
            <a:r>
              <a:rPr lang="ja-JP" altLang="en-US" sz="2000" dirty="0"/>
              <a:t>名</a:t>
            </a:r>
          </a:p>
          <a:p>
            <a:pPr algn="l"/>
            <a:r>
              <a:rPr lang="ja-JP" altLang="en-US" sz="2000" dirty="0" smtClean="0"/>
              <a:t>　常勤</a:t>
            </a:r>
            <a:r>
              <a:rPr lang="en-US" altLang="ja-JP" sz="2000" dirty="0"/>
              <a:t>3</a:t>
            </a:r>
            <a:r>
              <a:rPr lang="ja-JP" altLang="en-US" sz="2000" dirty="0"/>
              <a:t>名、非常勤</a:t>
            </a:r>
            <a:r>
              <a:rPr lang="en-US" altLang="ja-JP" sz="2000" dirty="0"/>
              <a:t>2</a:t>
            </a:r>
            <a:r>
              <a:rPr lang="ja-JP" altLang="en-US" sz="2000" dirty="0"/>
              <a:t>名／館長（</a:t>
            </a:r>
            <a:r>
              <a:rPr lang="en-US" altLang="ja-JP" sz="2000" dirty="0"/>
              <a:t>1</a:t>
            </a:r>
            <a:r>
              <a:rPr lang="ja-JP" altLang="en-US" sz="2000" dirty="0"/>
              <a:t>）、司書（</a:t>
            </a:r>
            <a:r>
              <a:rPr lang="en-US" altLang="ja-JP" sz="2000" dirty="0"/>
              <a:t>2</a:t>
            </a:r>
            <a:r>
              <a:rPr lang="ja-JP" altLang="en-US" sz="2000" dirty="0"/>
              <a:t>）、カウンター担当（</a:t>
            </a:r>
            <a:r>
              <a:rPr lang="en-US" altLang="ja-JP" sz="2000" dirty="0"/>
              <a:t>2</a:t>
            </a:r>
            <a:r>
              <a:rPr lang="ja-JP" altLang="en-US" sz="2000" dirty="0"/>
              <a:t>名）</a:t>
            </a:r>
          </a:p>
          <a:p>
            <a:pPr algn="l">
              <a:buFont typeface="Wingdings" pitchFamily="2" charset="2"/>
              <a:buChar char="l"/>
            </a:pPr>
            <a:r>
              <a:rPr lang="ja-JP" altLang="en-US" sz="2000" dirty="0" smtClean="0"/>
              <a:t>利用者数</a:t>
            </a:r>
            <a:r>
              <a:rPr lang="ja-JP" altLang="en-US" sz="2000" dirty="0"/>
              <a:t>：</a:t>
            </a:r>
            <a:r>
              <a:rPr lang="en-US" altLang="ja-JP" sz="2000" dirty="0"/>
              <a:t>20</a:t>
            </a:r>
            <a:r>
              <a:rPr lang="ja-JP" altLang="en-US" sz="2000" dirty="0"/>
              <a:t>名　</a:t>
            </a:r>
          </a:p>
          <a:p>
            <a:pPr algn="l">
              <a:buFont typeface="Wingdings" pitchFamily="2" charset="2"/>
              <a:buChar char="l"/>
            </a:pPr>
            <a:r>
              <a:rPr lang="ja-JP" altLang="en-US" sz="2000" dirty="0" smtClean="0"/>
              <a:t>図書館</a:t>
            </a:r>
            <a:r>
              <a:rPr lang="ja-JP" altLang="en-US" sz="2000" dirty="0"/>
              <a:t>施設概要</a:t>
            </a:r>
          </a:p>
          <a:p>
            <a:pPr algn="l"/>
            <a:r>
              <a:rPr lang="ja-JP" altLang="en-US" sz="2000" dirty="0" smtClean="0"/>
              <a:t>　　建築</a:t>
            </a:r>
            <a:r>
              <a:rPr lang="ja-JP" altLang="en-US" sz="2000" dirty="0"/>
              <a:t>　平成元年２月</a:t>
            </a:r>
          </a:p>
          <a:p>
            <a:pPr algn="l"/>
            <a:r>
              <a:rPr lang="ja-JP" altLang="en-US" sz="2000" dirty="0" smtClean="0"/>
              <a:t>　　建物</a:t>
            </a:r>
            <a:r>
              <a:rPr lang="ja-JP" altLang="en-US" sz="2000" dirty="0"/>
              <a:t>面積　</a:t>
            </a:r>
            <a:r>
              <a:rPr lang="en-US" altLang="ja-JP" sz="2000" dirty="0"/>
              <a:t>1,520m2</a:t>
            </a:r>
            <a:r>
              <a:rPr lang="ja-JP" altLang="en-US" sz="2000" dirty="0"/>
              <a:t>　鉄筋コンクリート２階建（耐震性に問題はなし）</a:t>
            </a:r>
          </a:p>
          <a:p>
            <a:pPr algn="l"/>
            <a:r>
              <a:rPr lang="ja-JP" altLang="en-US" sz="2000" dirty="0" smtClean="0"/>
              <a:t>　　閲覧席</a:t>
            </a:r>
            <a:r>
              <a:rPr lang="ja-JP" altLang="en-US" sz="2000" dirty="0"/>
              <a:t>　１階　子供図書室　テーブル席　</a:t>
            </a:r>
            <a:r>
              <a:rPr lang="en-US" altLang="ja-JP" sz="2000" dirty="0"/>
              <a:t>18</a:t>
            </a:r>
          </a:p>
          <a:p>
            <a:pPr algn="l"/>
            <a:r>
              <a:rPr lang="ja-JP" altLang="en-US" sz="2000" dirty="0" smtClean="0"/>
              <a:t>　　　　　　　 ２階</a:t>
            </a:r>
            <a:r>
              <a:rPr lang="ja-JP" altLang="en-US" sz="2000" dirty="0"/>
              <a:t>　成人図書室　テーブル席　</a:t>
            </a:r>
            <a:r>
              <a:rPr lang="en-US" altLang="ja-JP" sz="2000" dirty="0"/>
              <a:t>16</a:t>
            </a:r>
          </a:p>
          <a:p>
            <a:pPr algn="l"/>
            <a:r>
              <a:rPr lang="ja-JP" altLang="en-US" sz="2000" dirty="0" smtClean="0"/>
              <a:t>　　平面図</a:t>
            </a:r>
            <a:r>
              <a:rPr lang="ja-JP" altLang="en-US" sz="2000" dirty="0"/>
              <a:t>（別添参照）</a:t>
            </a:r>
          </a:p>
          <a:p>
            <a:pPr algn="l">
              <a:buFont typeface="Wingdings" pitchFamily="2" charset="2"/>
              <a:buChar char="l"/>
            </a:pPr>
            <a:r>
              <a:rPr lang="ja-JP" altLang="en-US" sz="2000" dirty="0"/>
              <a:t>図書館蔵書規模　開架</a:t>
            </a:r>
            <a:r>
              <a:rPr lang="en-US" altLang="ja-JP" sz="2000" dirty="0"/>
              <a:t>11</a:t>
            </a:r>
            <a:r>
              <a:rPr lang="ja-JP" altLang="en-US" sz="2000" dirty="0"/>
              <a:t>万点、閉架２万点</a:t>
            </a:r>
          </a:p>
          <a:p>
            <a:pPr algn="l">
              <a:buFont typeface="Wingdings" pitchFamily="2" charset="2"/>
              <a:buChar char="l"/>
            </a:pPr>
            <a:r>
              <a:rPr lang="ja-JP" altLang="en-US" sz="2000" dirty="0" smtClean="0"/>
              <a:t>図書館</a:t>
            </a:r>
            <a:r>
              <a:rPr lang="ja-JP" altLang="en-US" sz="2000" dirty="0"/>
              <a:t>常備品：ヘルメット（</a:t>
            </a:r>
            <a:r>
              <a:rPr lang="en-US" altLang="ja-JP" sz="2000" dirty="0"/>
              <a:t>3</a:t>
            </a:r>
            <a:r>
              <a:rPr lang="ja-JP" altLang="en-US" sz="2000" dirty="0"/>
              <a:t>）、懐中電灯（</a:t>
            </a:r>
            <a:r>
              <a:rPr lang="en-US" altLang="ja-JP" sz="2000" dirty="0"/>
              <a:t>2</a:t>
            </a:r>
            <a:r>
              <a:rPr lang="ja-JP" altLang="en-US" sz="2000" dirty="0"/>
              <a:t>）、救急箱（</a:t>
            </a:r>
            <a:r>
              <a:rPr lang="en-US" altLang="ja-JP" sz="2000" dirty="0"/>
              <a:t>1</a:t>
            </a:r>
            <a:r>
              <a:rPr lang="ja-JP" altLang="en-US" sz="2000" dirty="0"/>
              <a:t>）、軍手（</a:t>
            </a:r>
            <a:r>
              <a:rPr lang="en-US" altLang="ja-JP" sz="2000" dirty="0"/>
              <a:t>5</a:t>
            </a:r>
            <a:r>
              <a:rPr lang="ja-JP" altLang="en-US" sz="2000" dirty="0" smtClean="0"/>
              <a:t>）</a:t>
            </a:r>
            <a:endParaRPr lang="en-US" altLang="ja-JP" sz="2000" dirty="0" smtClean="0"/>
          </a:p>
          <a:p>
            <a:pPr algn="l"/>
            <a:r>
              <a:rPr lang="ja-JP" altLang="en-US" sz="2000" dirty="0"/>
              <a:t>　</a:t>
            </a:r>
            <a:r>
              <a:rPr lang="en-US" altLang="ja-JP" sz="2000" dirty="0" smtClean="0"/>
              <a:t>※</a:t>
            </a:r>
            <a:r>
              <a:rPr lang="ja-JP" altLang="en-US" sz="2000" dirty="0"/>
              <a:t>事務室に常備</a:t>
            </a:r>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8" name="図 7"/>
          <p:cNvPicPr/>
          <p:nvPr/>
        </p:nvPicPr>
        <p:blipFill>
          <a:blip r:embed="rId5">
            <a:extLst>
              <a:ext uri="{28A0092B-C50C-407E-A947-70E740481C1C}">
                <a14:useLocalDpi xmlns:a14="http://schemas.microsoft.com/office/drawing/2010/main" val="0"/>
              </a:ext>
            </a:extLst>
          </a:blip>
          <a:stretch>
            <a:fillRect/>
          </a:stretch>
        </p:blipFill>
        <p:spPr>
          <a:xfrm>
            <a:off x="3222171" y="4161005"/>
            <a:ext cx="3350033" cy="2512329"/>
          </a:xfrm>
          <a:prstGeom prst="rect">
            <a:avLst/>
          </a:prstGeom>
        </p:spPr>
      </p:pic>
    </p:spTree>
    <p:extLst>
      <p:ext uri="{BB962C8B-B14F-4D97-AF65-F5344CB8AC3E}">
        <p14:creationId xmlns:p14="http://schemas.microsoft.com/office/powerpoint/2010/main" val="1756427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a:t>
            </a:r>
            <a:r>
              <a:rPr lang="ja-JP" altLang="en-US" dirty="0" smtClean="0"/>
              <a:t>公共</a:t>
            </a:r>
            <a:r>
              <a:rPr kumimoji="1" lang="ja-JP" altLang="en-US" dirty="0" smtClean="0"/>
              <a:t>図書館）</a:t>
            </a:r>
            <a:endParaRPr kumimoji="1" lang="ja-JP" altLang="en-US" dirty="0"/>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278" y="830818"/>
            <a:ext cx="4191000" cy="565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1636" y="663120"/>
            <a:ext cx="4200525" cy="567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2411745" y="6457890"/>
            <a:ext cx="5597046" cy="400110"/>
          </a:xfrm>
          <a:prstGeom prst="rect">
            <a:avLst/>
          </a:prstGeom>
          <a:noFill/>
        </p:spPr>
        <p:txBody>
          <a:bodyPr wrap="square" rtlCol="0">
            <a:spAutoFit/>
          </a:bodyPr>
          <a:lstStyle/>
          <a:p>
            <a:pPr algn="l"/>
            <a:r>
              <a:rPr kumimoji="1" lang="ja-JP" altLang="en-US" sz="2000" b="1" dirty="0" smtClean="0"/>
              <a:t>１階　　　　　　　　　　　　　　　　　　　　　２階</a:t>
            </a:r>
            <a:endParaRPr kumimoji="1" lang="ja-JP" altLang="en-US" sz="2000" b="1" dirty="0"/>
          </a:p>
        </p:txBody>
      </p:sp>
    </p:spTree>
    <p:extLst>
      <p:ext uri="{BB962C8B-B14F-4D97-AF65-F5344CB8AC3E}">
        <p14:creationId xmlns:p14="http://schemas.microsoft.com/office/powerpoint/2010/main" val="1538087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1823607013"/>
              </p:ext>
            </p:extLst>
          </p:nvPr>
        </p:nvGraphicFramePr>
        <p:xfrm>
          <a:off x="192088" y="963613"/>
          <a:ext cx="8640762" cy="4752977"/>
        </p:xfrm>
        <a:graphic>
          <a:graphicData uri="http://schemas.openxmlformats.org/drawingml/2006/table">
            <a:tbl>
              <a:tblPr/>
              <a:tblGrid>
                <a:gridCol w="720064"/>
                <a:gridCol w="1944171"/>
                <a:gridCol w="3240286"/>
                <a:gridCol w="2736241"/>
              </a:tblGrid>
              <a:tr h="220098">
                <a:tc>
                  <a:txBody>
                    <a:bodyPr/>
                    <a:lstStyle/>
                    <a:p>
                      <a:pPr algn="ctr"/>
                      <a:r>
                        <a:rPr lang="ja-JP" altLang="en-US" sz="1300" b="0" dirty="0">
                          <a:solidFill>
                            <a:schemeClr val="bg1"/>
                          </a:solidFill>
                          <a:effectLst/>
                        </a:rPr>
                        <a:t>震度階級</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人の体感・行動</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屋内の状況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屋外の状況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r>
              <a:tr h="814479">
                <a:tc>
                  <a:txBody>
                    <a:bodyPr/>
                    <a:lstStyle/>
                    <a:p>
                      <a:pPr algn="ctr"/>
                      <a:r>
                        <a:rPr lang="en-US" altLang="ja-JP" sz="1300" b="0" dirty="0" smtClean="0">
                          <a:solidFill>
                            <a:schemeClr val="bg1"/>
                          </a:solidFill>
                          <a:effectLst/>
                        </a:rPr>
                        <a:t>5</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ほとんどの人が驚く。歩いている人のほとんどが、揺れを感じる。眠っている人のほとんどが、目を覚ます。</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電灯などのつり下げ物は大きく揺れ</a:t>
                      </a:r>
                      <a:r>
                        <a:rPr lang="en-US" altLang="ja-JP" sz="1300">
                          <a:solidFill>
                            <a:srgbClr val="333333"/>
                          </a:solidFill>
                          <a:effectLst/>
                        </a:rPr>
                        <a:t>､</a:t>
                      </a:r>
                      <a:r>
                        <a:rPr lang="ja-JP" altLang="en-US" sz="1300">
                          <a:solidFill>
                            <a:srgbClr val="333333"/>
                          </a:solidFill>
                          <a:effectLst/>
                        </a:rPr>
                        <a:t>棚にある食器類は音を立てる。座りの悪い置物が、倒れることがある。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電線が大きく揺れる。自動車を運転していて、揺れに気付く人がいる。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54865">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大半の人が、恐怖を覚え、物につかまりたいと感じる。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電灯などのつり下げ物は激しく揺れ</a:t>
                      </a:r>
                      <a:r>
                        <a:rPr lang="en-US" altLang="ja-JP" sz="1300" dirty="0">
                          <a:solidFill>
                            <a:srgbClr val="333333"/>
                          </a:solidFill>
                          <a:effectLst/>
                        </a:rPr>
                        <a:t>､</a:t>
                      </a:r>
                      <a:r>
                        <a:rPr lang="ja-JP" altLang="en-US" sz="1300" dirty="0">
                          <a:solidFill>
                            <a:srgbClr val="333333"/>
                          </a:solidFill>
                          <a:effectLst/>
                        </a:rPr>
                        <a:t>棚にある食器類、書棚の本が落ちることがある。座りの悪い置物の大半が倒れる。固定していない家具が移動することがあり、不安定なものは倒れることがある。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まれに窓ガラスが割れて落ちることがある。電柱が揺れるのがわかる。道路に被害が生じることがある</a:t>
                      </a:r>
                      <a:r>
                        <a:rPr lang="en-US" altLang="ja-JP" sz="1300" dirty="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12606">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a:solidFill>
                            <a:srgbClr val="333333"/>
                          </a:solidFill>
                          <a:effectLst/>
                        </a:rPr>
                        <a:t>大半の人が、物につかまらないと歩くことが難しいなど、行動に支障を感じる。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棚にある食器類や書棚の本で、落ちるものが多くなる。テレビが台から落ちることがある。固定していない家具が倒れることがある。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窓ガラスが割れて落ちることがある。補強されていないブロック塀が崩れることがある。据付けが不十分な自動販売機が倒れることがある。自動車の運転が困難となり、停止する車もある。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418225">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立っていることが困難になる。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固定していない家具の大半が移動し、倒れるものもある</a:t>
                      </a:r>
                      <a:r>
                        <a:rPr lang="en-US" altLang="ja-JP" sz="1300">
                          <a:solidFill>
                            <a:srgbClr val="333333"/>
                          </a:solidFill>
                          <a:effectLst/>
                        </a:rPr>
                        <a:t>｡</a:t>
                      </a:r>
                      <a:r>
                        <a:rPr lang="ja-JP" altLang="en-US" sz="1300">
                          <a:solidFill>
                            <a:srgbClr val="333333"/>
                          </a:solidFill>
                          <a:effectLst/>
                        </a:rPr>
                        <a:t>ドアが開かなくなることがある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壁のタイルや窓ガラスが破損、落下することがある。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rowSpan="2">
                  <a:txBody>
                    <a:bodyPr/>
                    <a:lstStyle/>
                    <a:p>
                      <a:r>
                        <a:rPr lang="ja-JP" altLang="en-US" sz="1300" dirty="0">
                          <a:solidFill>
                            <a:srgbClr val="333333"/>
                          </a:solidFill>
                          <a:effectLst/>
                        </a:rPr>
                        <a:t>立っていることができず、はわないと動くことができない。揺れにほんろうされ、動くこともできず、飛ばされることもある。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固定していない家具のほとんどが移動し、倒れるものが多くなる。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壁のタイルや窓ガラスが破損、落下する建物が多くなる。補強されていないブロック塀のほとんどが崩れる。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smtClean="0">
                          <a:solidFill>
                            <a:schemeClr val="bg1"/>
                          </a:solidFill>
                          <a:effectLst/>
                        </a:rPr>
                        <a:t>7</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vMerge="1">
                  <a:txBody>
                    <a:bodyPr/>
                    <a:lstStyle/>
                    <a:p>
                      <a:endParaRPr kumimoji="1" lang="ja-JP" altLang="en-US"/>
                    </a:p>
                  </a:txBody>
                  <a:tcPr/>
                </a:tc>
                <a:tc>
                  <a:txBody>
                    <a:bodyPr/>
                    <a:lstStyle/>
                    <a:p>
                      <a:r>
                        <a:rPr lang="ja-JP" altLang="en-US" sz="1300">
                          <a:solidFill>
                            <a:srgbClr val="333333"/>
                          </a:solidFill>
                          <a:effectLst/>
                        </a:rPr>
                        <a:t>固定していない家具のほとんどが移動したり倒れたりし、飛ぶこともある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a:t>
                      </a:r>
                      <a:r>
                        <a:rPr lang="en-US" altLang="ja-JP" sz="1300" dirty="0">
                          <a:solidFill>
                            <a:srgbClr val="333333"/>
                          </a:solidFill>
                          <a:effectLst/>
                        </a:rPr>
                        <a:t>､</a:t>
                      </a:r>
                      <a:r>
                        <a:rPr lang="ja-JP" altLang="en-US" sz="1300" dirty="0">
                          <a:solidFill>
                            <a:srgbClr val="333333"/>
                          </a:solidFill>
                          <a:effectLst/>
                        </a:rPr>
                        <a:t>落下する建物がさらに多くなる。補強されているブロック塀も破損するものがある。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bl>
          </a:graphicData>
        </a:graphic>
      </p:graphicFrame>
      <p:sp>
        <p:nvSpPr>
          <p:cNvPr id="7" name="Text Box 4"/>
          <p:cNvSpPr txBox="1">
            <a:spLocks noChangeArrowheads="1"/>
          </p:cNvSpPr>
          <p:nvPr/>
        </p:nvSpPr>
        <p:spPr bwMode="auto">
          <a:xfrm>
            <a:off x="3924300" y="6300788"/>
            <a:ext cx="4895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r" eaLnBrk="1" hangingPunct="1">
              <a:spcBef>
                <a:spcPct val="50000"/>
              </a:spcBef>
            </a:pPr>
            <a:r>
              <a:rPr lang="ja-JP" altLang="en-US" dirty="0">
                <a:latin typeface="ＭＳ ゴシック" pitchFamily="49" charset="-128"/>
                <a:ea typeface="ＭＳ ゴシック" pitchFamily="49" charset="-128"/>
              </a:rPr>
              <a:t>出典：気象庁ＨＰ</a:t>
            </a:r>
          </a:p>
        </p:txBody>
      </p:sp>
      <p:sp>
        <p:nvSpPr>
          <p:cNvPr id="3" name="正方形/長方形 2"/>
          <p:cNvSpPr/>
          <p:nvPr/>
        </p:nvSpPr>
        <p:spPr>
          <a:xfrm>
            <a:off x="0" y="4513942"/>
            <a:ext cx="8955314" cy="117565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4040578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1026" name="Picture 2"/>
          <p:cNvPicPr>
            <a:picLocks noChangeAspect="1" noChangeArrowheads="1"/>
          </p:cNvPicPr>
          <p:nvPr/>
        </p:nvPicPr>
        <p:blipFill>
          <a:blip r:embed="rId3" cstate="print"/>
          <a:srcRect/>
          <a:stretch>
            <a:fillRect/>
          </a:stretch>
        </p:blipFill>
        <p:spPr bwMode="auto">
          <a:xfrm>
            <a:off x="1562582" y="907954"/>
            <a:ext cx="5323330" cy="5434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正方形/長方形 6"/>
          <p:cNvSpPr/>
          <p:nvPr/>
        </p:nvSpPr>
        <p:spPr>
          <a:xfrm>
            <a:off x="1464198" y="6173126"/>
            <a:ext cx="563108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altLang="ja-JP" dirty="0" smtClean="0">
                <a:hlinkClick r:id="rId4"/>
              </a:rPr>
              <a:t>http://www.youtube.com/watch?v=Nx7_7X-zBiI</a:t>
            </a:r>
            <a:endParaRPr lang="en-US" altLang="ja-JP"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3074" name="Picture 2" descr="http://www.tulips.tsukuba.ac.jp/shinsai/image/taigei1f03.jpg"/>
          <p:cNvPicPr>
            <a:picLocks noChangeAspect="1" noChangeArrowheads="1"/>
          </p:cNvPicPr>
          <p:nvPr/>
        </p:nvPicPr>
        <p:blipFill>
          <a:blip r:embed="rId3" cstate="print"/>
          <a:srcRect/>
          <a:stretch>
            <a:fillRect/>
          </a:stretch>
        </p:blipFill>
        <p:spPr bwMode="auto">
          <a:xfrm>
            <a:off x="699578" y="783703"/>
            <a:ext cx="7680894" cy="5721270"/>
          </a:xfrm>
          <a:prstGeom prst="rect">
            <a:avLst/>
          </a:prstGeom>
          <a:noFill/>
        </p:spPr>
      </p:pic>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4"/>
              </a:rPr>
              <a:t>筑波大学附属図書館 </a:t>
            </a:r>
            <a:r>
              <a:rPr lang="en-US" altLang="ja-JP" sz="900" dirty="0" smtClean="0">
                <a:hlinkClick r:id="rId4"/>
              </a:rPr>
              <a:t>Some rights reserved</a:t>
            </a:r>
          </a:p>
          <a:p>
            <a:r>
              <a:rPr lang="en-US" altLang="ja-JP" sz="900" dirty="0" smtClean="0">
                <a:hlinkClick r:id="rId4"/>
              </a:rPr>
              <a:t>http://www.flickr.com/photos/univtsukuba_lib/5615895974/in/photostream</a:t>
            </a:r>
            <a:endParaRPr lang="en-US" altLang="ja-JP" sz="900"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15700</TotalTime>
  <Words>1658</Words>
  <Application>Microsoft Office PowerPoint</Application>
  <PresentationFormat>画面に合わせる (4:3)</PresentationFormat>
  <Paragraphs>267</Paragraphs>
  <Slides>27</Slides>
  <Notes>22</Notes>
  <HiddenSlides>0</HiddenSlides>
  <MMClips>1</MMClips>
  <ScaleCrop>false</ScaleCrop>
  <HeadingPairs>
    <vt:vector size="4" baseType="variant">
      <vt:variant>
        <vt:lpstr>テーマ</vt:lpstr>
      </vt:variant>
      <vt:variant>
        <vt:i4>1</vt:i4>
      </vt:variant>
      <vt:variant>
        <vt:lpstr>スライド タイトル</vt:lpstr>
      </vt:variant>
      <vt:variant>
        <vt:i4>27</vt:i4>
      </vt:variant>
    </vt:vector>
  </HeadingPairs>
  <TitlesOfParts>
    <vt:vector size="28" baseType="lpstr">
      <vt:lpstr>エッセンシャル</vt:lpstr>
      <vt:lpstr>大震災発生時を想定した 図書館シミュレーションプログラム （　　　　　　　　　　　版）  2014年9月14日 </vt:lpstr>
      <vt:lpstr>■研修の流れ</vt:lpstr>
      <vt:lpstr>■本プログラムの特徴と目的</vt:lpstr>
      <vt:lpstr>■訓練の前提（地震）</vt:lpstr>
      <vt:lpstr>■訓練の前提（公共図書館）</vt:lpstr>
      <vt:lpstr>■訓練の前提（公共図書館）</vt:lpstr>
      <vt:lpstr>■地震イメージの共有</vt:lpstr>
      <vt:lpstr>■地震イメージの共有</vt:lpstr>
      <vt:lpstr>■地震イメージの共有</vt:lpstr>
      <vt:lpstr>■地震イメージの共有</vt:lpstr>
      <vt:lpstr>■訓練のルール（方法）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dc:title>
  <dc:creator>マイクロソフト株式会社</dc:creator>
  <cp:lastModifiedBy>reviewer1</cp:lastModifiedBy>
  <cp:revision>675</cp:revision>
  <cp:lastPrinted>2012-09-20T09:56:00Z</cp:lastPrinted>
  <dcterms:created xsi:type="dcterms:W3CDTF">1995-06-02T22:16:36Z</dcterms:created>
  <dcterms:modified xsi:type="dcterms:W3CDTF">2014-09-15T01:53:21Z</dcterms:modified>
</cp:coreProperties>
</file>